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48" r:id="rId1"/>
  </p:sldMasterIdLst>
  <p:notesMasterIdLst>
    <p:notesMasterId r:id="rId20"/>
  </p:notesMasterIdLst>
  <p:handoutMasterIdLst>
    <p:handoutMasterId r:id="rId21"/>
  </p:handoutMasterIdLst>
  <p:sldIdLst>
    <p:sldId id="256" r:id="rId2"/>
    <p:sldId id="618" r:id="rId3"/>
    <p:sldId id="619" r:id="rId4"/>
    <p:sldId id="621" r:id="rId5"/>
    <p:sldId id="695" r:id="rId6"/>
    <p:sldId id="800" r:id="rId7"/>
    <p:sldId id="841" r:id="rId8"/>
    <p:sldId id="843" r:id="rId9"/>
    <p:sldId id="844" r:id="rId10"/>
    <p:sldId id="842" r:id="rId11"/>
    <p:sldId id="324" r:id="rId12"/>
    <p:sldId id="840" r:id="rId13"/>
    <p:sldId id="833" r:id="rId14"/>
    <p:sldId id="834" r:id="rId15"/>
    <p:sldId id="835" r:id="rId16"/>
    <p:sldId id="839" r:id="rId17"/>
    <p:sldId id="836" r:id="rId18"/>
    <p:sldId id="837" r:id="rId19"/>
  </p:sldIdLst>
  <p:sldSz cx="12192000" cy="6858000"/>
  <p:notesSz cx="6858000" cy="9144000"/>
  <p:defaultTextStyle>
    <a:defPPr>
      <a:defRPr lang="en-US"/>
    </a:defPPr>
    <a:lvl1pPr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1pPr>
    <a:lvl2pPr marL="457200"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2pPr>
    <a:lvl3pPr marL="914400"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3pPr>
    <a:lvl4pPr marL="1371600"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4pPr>
    <a:lvl5pPr marL="1828800"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5pPr>
    <a:lvl6pPr marL="2286000" algn="l" defTabSz="457200" rtl="0" eaLnBrk="1" latinLnBrk="0" hangingPunct="1">
      <a:defRPr kern="1200">
        <a:solidFill>
          <a:schemeClr val="tx1"/>
        </a:solidFill>
        <a:latin typeface="Calibri" charset="0"/>
        <a:ea typeface="ＭＳ Ｐゴシック" charset="0"/>
        <a:cs typeface="ＭＳ Ｐゴシック" charset="0"/>
      </a:defRPr>
    </a:lvl6pPr>
    <a:lvl7pPr marL="2743200" algn="l" defTabSz="457200" rtl="0" eaLnBrk="1" latinLnBrk="0" hangingPunct="1">
      <a:defRPr kern="1200">
        <a:solidFill>
          <a:schemeClr val="tx1"/>
        </a:solidFill>
        <a:latin typeface="Calibri" charset="0"/>
        <a:ea typeface="ＭＳ Ｐゴシック" charset="0"/>
        <a:cs typeface="ＭＳ Ｐゴシック" charset="0"/>
      </a:defRPr>
    </a:lvl7pPr>
    <a:lvl8pPr marL="3200400" algn="l" defTabSz="457200" rtl="0" eaLnBrk="1" latinLnBrk="0" hangingPunct="1">
      <a:defRPr kern="1200">
        <a:solidFill>
          <a:schemeClr val="tx1"/>
        </a:solidFill>
        <a:latin typeface="Calibri" charset="0"/>
        <a:ea typeface="ＭＳ Ｐゴシック" charset="0"/>
        <a:cs typeface="ＭＳ Ｐゴシック" charset="0"/>
      </a:defRPr>
    </a:lvl8pPr>
    <a:lvl9pPr marL="3657600" algn="l" defTabSz="457200" rtl="0" eaLnBrk="1" latinLnBrk="0" hangingPunct="1">
      <a:defRPr kern="1200">
        <a:solidFill>
          <a:schemeClr val="tx1"/>
        </a:solidFill>
        <a:latin typeface="Calibri"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clrMode="gray"/>
  <p:clrMru>
    <a:srgbClr val="FF0003"/>
    <a:srgbClr val="FF4E64"/>
    <a:srgbClr val="DC4B70"/>
    <a:srgbClr val="000000"/>
    <a:srgbClr val="585858"/>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934" autoAdjust="0"/>
    <p:restoredTop sz="96006" autoAdjust="0"/>
  </p:normalViewPr>
  <p:slideViewPr>
    <p:cSldViewPr snapToGrid="0" snapToObjects="1">
      <p:cViewPr varScale="1">
        <p:scale>
          <a:sx n="48" d="100"/>
          <a:sy n="48" d="100"/>
        </p:scale>
        <p:origin x="41" y="142"/>
      </p:cViewPr>
      <p:guideLst>
        <p:guide orient="horz" pos="2160"/>
        <p:guide pos="3840"/>
      </p:guideLst>
    </p:cSldViewPr>
  </p:slideViewPr>
  <p:notesTextViewPr>
    <p:cViewPr>
      <p:scale>
        <a:sx n="100" d="100"/>
        <a:sy n="100" d="100"/>
      </p:scale>
      <p:origin x="0" y="0"/>
    </p:cViewPr>
  </p:notesTextViewPr>
  <p:sorterViewPr>
    <p:cViewPr>
      <p:scale>
        <a:sx n="63" d="100"/>
        <a:sy n="63" d="100"/>
      </p:scale>
      <p:origin x="0" y="3696"/>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oleObject" Target="Workbook1"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solidFill>
              <a:schemeClr val="accent3"/>
            </a:solidFill>
            <a:ln>
              <a:noFill/>
            </a:ln>
            <a:effectLst/>
          </c:spPr>
          <c:invertIfNegative val="0"/>
          <c:cat>
            <c:strRef>
              <c:f>Sheet1!$F$11:$F$35</c:f>
              <c:strCache>
                <c:ptCount val="25"/>
                <c:pt idx="0">
                  <c:v>0–3</c:v>
                </c:pt>
                <c:pt idx="1">
                  <c:v>4–6</c:v>
                </c:pt>
                <c:pt idx="2">
                  <c:v>7–9</c:v>
                </c:pt>
                <c:pt idx="3">
                  <c:v>10–12</c:v>
                </c:pt>
                <c:pt idx="4">
                  <c:v>13–15</c:v>
                </c:pt>
                <c:pt idx="5">
                  <c:v>16–18</c:v>
                </c:pt>
                <c:pt idx="6">
                  <c:v>19–21</c:v>
                </c:pt>
                <c:pt idx="7">
                  <c:v>22–24</c:v>
                </c:pt>
                <c:pt idx="8">
                  <c:v>25–27</c:v>
                </c:pt>
                <c:pt idx="9">
                  <c:v>28–30</c:v>
                </c:pt>
                <c:pt idx="10">
                  <c:v>31–33</c:v>
                </c:pt>
                <c:pt idx="11">
                  <c:v>34–36</c:v>
                </c:pt>
                <c:pt idx="12">
                  <c:v>37–39</c:v>
                </c:pt>
                <c:pt idx="13">
                  <c:v>40–42</c:v>
                </c:pt>
                <c:pt idx="14">
                  <c:v>43–45</c:v>
                </c:pt>
                <c:pt idx="15">
                  <c:v>46–48</c:v>
                </c:pt>
                <c:pt idx="16">
                  <c:v>49–51</c:v>
                </c:pt>
                <c:pt idx="17">
                  <c:v>52–54</c:v>
                </c:pt>
                <c:pt idx="18">
                  <c:v>55–57</c:v>
                </c:pt>
                <c:pt idx="19">
                  <c:v>58–60</c:v>
                </c:pt>
                <c:pt idx="20">
                  <c:v>61–63</c:v>
                </c:pt>
                <c:pt idx="21">
                  <c:v>64–66</c:v>
                </c:pt>
                <c:pt idx="22">
                  <c:v>67–69</c:v>
                </c:pt>
                <c:pt idx="23">
                  <c:v>70–72</c:v>
                </c:pt>
                <c:pt idx="24">
                  <c:v>&gt;72</c:v>
                </c:pt>
              </c:strCache>
            </c:strRef>
          </c:cat>
          <c:val>
            <c:numRef>
              <c:f>Sheet1!$G$11:$G$35</c:f>
              <c:numCache>
                <c:formatCode>0.00%</c:formatCode>
                <c:ptCount val="25"/>
                <c:pt idx="0">
                  <c:v>1E-3</c:v>
                </c:pt>
                <c:pt idx="1">
                  <c:v>0.03</c:v>
                </c:pt>
                <c:pt idx="2">
                  <c:v>4.3999999999999997E-2</c:v>
                </c:pt>
                <c:pt idx="3">
                  <c:v>8.8999999999999996E-2</c:v>
                </c:pt>
                <c:pt idx="4">
                  <c:v>0.128</c:v>
                </c:pt>
                <c:pt idx="5">
                  <c:v>0.122</c:v>
                </c:pt>
                <c:pt idx="6">
                  <c:v>9.8000000000000004E-2</c:v>
                </c:pt>
                <c:pt idx="7">
                  <c:v>6.8000000000000005E-2</c:v>
                </c:pt>
                <c:pt idx="8">
                  <c:v>5.8000000000000003E-2</c:v>
                </c:pt>
                <c:pt idx="9">
                  <c:v>5.7000000000000002E-2</c:v>
                </c:pt>
                <c:pt idx="10">
                  <c:v>4.2999999999999997E-2</c:v>
                </c:pt>
                <c:pt idx="11">
                  <c:v>4.4999999999999998E-2</c:v>
                </c:pt>
                <c:pt idx="12">
                  <c:v>3.7999999999999999E-2</c:v>
                </c:pt>
                <c:pt idx="13">
                  <c:v>0.04</c:v>
                </c:pt>
                <c:pt idx="14">
                  <c:v>3.5999999999999997E-2</c:v>
                </c:pt>
                <c:pt idx="15">
                  <c:v>2.4E-2</c:v>
                </c:pt>
                <c:pt idx="16">
                  <c:v>2.8000000000000001E-2</c:v>
                </c:pt>
                <c:pt idx="17">
                  <c:v>1.7999999999999999E-2</c:v>
                </c:pt>
                <c:pt idx="18">
                  <c:v>1.7999999999999999E-2</c:v>
                </c:pt>
                <c:pt idx="19">
                  <c:v>0.01</c:v>
                </c:pt>
                <c:pt idx="20">
                  <c:v>8.0000000000000002E-3</c:v>
                </c:pt>
                <c:pt idx="21">
                  <c:v>8.0000000000000002E-3</c:v>
                </c:pt>
                <c:pt idx="22">
                  <c:v>2.5000000000000001E-3</c:v>
                </c:pt>
                <c:pt idx="23">
                  <c:v>2.5000000000000001E-3</c:v>
                </c:pt>
                <c:pt idx="24">
                  <c:v>1E-3</c:v>
                </c:pt>
              </c:numCache>
            </c:numRef>
          </c:val>
          <c:extLst>
            <c:ext xmlns:c16="http://schemas.microsoft.com/office/drawing/2014/chart" uri="{C3380CC4-5D6E-409C-BE32-E72D297353CC}">
              <c16:uniqueId val="{00000000-2009-F740-AC46-BE2DAAF93A4C}"/>
            </c:ext>
          </c:extLst>
        </c:ser>
        <c:dLbls>
          <c:showLegendKey val="0"/>
          <c:showVal val="0"/>
          <c:showCatName val="0"/>
          <c:showSerName val="0"/>
          <c:showPercent val="0"/>
          <c:showBubbleSize val="0"/>
        </c:dLbls>
        <c:gapWidth val="67"/>
        <c:overlap val="33"/>
        <c:axId val="-2104093960"/>
        <c:axId val="-2103652696"/>
      </c:barChart>
      <c:catAx>
        <c:axId val="-2104093960"/>
        <c:scaling>
          <c:orientation val="minMax"/>
        </c:scaling>
        <c:delete val="0"/>
        <c:axPos val="b"/>
        <c:numFmt formatCode="General" sourceLinked="1"/>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1400" b="1" i="0" u="none" strike="noStrike" kern="1200" baseline="0">
                <a:solidFill>
                  <a:schemeClr val="tx1">
                    <a:lumMod val="85000"/>
                    <a:lumOff val="15000"/>
                  </a:schemeClr>
                </a:solidFill>
                <a:latin typeface="Avenir Medium" charset="0"/>
                <a:ea typeface="Avenir Medium" charset="0"/>
                <a:cs typeface="Avenir Medium" charset="0"/>
              </a:defRPr>
            </a:pPr>
            <a:endParaRPr lang="en-US"/>
          </a:p>
        </c:txPr>
        <c:crossAx val="-2103652696"/>
        <c:crosses val="autoZero"/>
        <c:auto val="1"/>
        <c:lblAlgn val="ctr"/>
        <c:lblOffset val="100"/>
        <c:noMultiLvlLbl val="0"/>
      </c:catAx>
      <c:valAx>
        <c:axId val="-2103652696"/>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400" b="1" i="0" u="none" strike="noStrike" kern="1200" baseline="0">
                <a:solidFill>
                  <a:schemeClr val="tx1">
                    <a:lumMod val="85000"/>
                    <a:lumOff val="15000"/>
                  </a:schemeClr>
                </a:solidFill>
                <a:latin typeface="Avenir Medium" charset="0"/>
                <a:ea typeface="Avenir Medium" charset="0"/>
                <a:cs typeface="Avenir Medium" charset="0"/>
              </a:defRPr>
            </a:pPr>
            <a:endParaRPr lang="en-US"/>
          </a:p>
        </c:txPr>
        <c:crossAx val="-210409396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cs typeface="+mn-cs"/>
              </a:defRPr>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ea typeface="+mn-ea"/>
                <a:cs typeface="+mn-cs"/>
              </a:defRPr>
            </a:lvl1pPr>
          </a:lstStyle>
          <a:p>
            <a:pPr>
              <a:defRPr/>
            </a:pPr>
            <a:fld id="{B6CE99CA-F52E-E941-9F77-B2A19CA0E50E}" type="datetimeFigureOut">
              <a:rPr lang="en-US"/>
              <a:pPr>
                <a:defRPr/>
              </a:pPr>
              <a:t>1/22/2020</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cs typeface="+mn-cs"/>
              </a:defRPr>
            </a:lvl1pPr>
          </a:lstStyle>
          <a:p>
            <a:pPr>
              <a:defRPr/>
            </a:pP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ea typeface="+mn-ea"/>
                <a:cs typeface="+mn-cs"/>
              </a:defRPr>
            </a:lvl1pPr>
          </a:lstStyle>
          <a:p>
            <a:pPr>
              <a:defRPr/>
            </a:pPr>
            <a:fld id="{1A0CFDCC-D076-4E44-9B1D-471B3D09E57D}" type="slidenum">
              <a:rPr lang="en-US"/>
              <a:pPr>
                <a:defRPr/>
              </a:pPr>
              <a:t>‹#›</a:t>
            </a:fld>
            <a:endParaRPr lang="en-US"/>
          </a:p>
        </p:txBody>
      </p:sp>
    </p:spTree>
    <p:extLst>
      <p:ext uri="{BB962C8B-B14F-4D97-AF65-F5344CB8AC3E}">
        <p14:creationId xmlns:p14="http://schemas.microsoft.com/office/powerpoint/2010/main" val="399644574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ea typeface="+mn-ea"/>
                <a:cs typeface="+mn-cs"/>
              </a:defRPr>
            </a:lvl1pPr>
          </a:lstStyle>
          <a:p>
            <a:pPr>
              <a:defRPr/>
            </a:pPr>
            <a:fld id="{5FCAA540-1C23-0843-BF7D-F17F1E6E8B6E}" type="datetimeFigureOut">
              <a:rPr lang="en-US"/>
              <a:pPr>
                <a:defRPr/>
              </a:pPr>
              <a:t>1/22/2020</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AU" noProof="0"/>
              <a:t>Click to edit Master text styles</a:t>
            </a:r>
          </a:p>
          <a:p>
            <a:pPr lvl="1"/>
            <a:r>
              <a:rPr lang="en-AU" noProof="0"/>
              <a:t>Second level</a:t>
            </a:r>
          </a:p>
          <a:p>
            <a:pPr lvl="2"/>
            <a:r>
              <a:rPr lang="en-AU" noProof="0"/>
              <a:t>Third level</a:t>
            </a:r>
          </a:p>
          <a:p>
            <a:pPr lvl="3"/>
            <a:r>
              <a:rPr lang="en-AU" noProof="0"/>
              <a:t>Fourth level</a:t>
            </a:r>
          </a:p>
          <a:p>
            <a:pPr lvl="4"/>
            <a:r>
              <a:rPr lang="en-AU" noProof="0"/>
              <a:t>Fifth level</a:t>
            </a:r>
            <a:endParaRPr lang="en-US" noProof="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ea typeface="+mn-ea"/>
                <a:cs typeface="+mn-cs"/>
              </a:defRPr>
            </a:lvl1pPr>
          </a:lstStyle>
          <a:p>
            <a:pPr>
              <a:defRPr/>
            </a:pPr>
            <a:fld id="{10FF60A1-1E32-7C43-9B3D-B0C79B3A9D45}" type="slidenum">
              <a:rPr lang="en-US"/>
              <a:pPr>
                <a:defRPr/>
              </a:pPr>
              <a:t>‹#›</a:t>
            </a:fld>
            <a:endParaRPr lang="en-US"/>
          </a:p>
        </p:txBody>
      </p:sp>
    </p:spTree>
    <p:extLst>
      <p:ext uri="{BB962C8B-B14F-4D97-AF65-F5344CB8AC3E}">
        <p14:creationId xmlns:p14="http://schemas.microsoft.com/office/powerpoint/2010/main" val="3073473010"/>
      </p:ext>
    </p:extLst>
  </p:cSld>
  <p:clrMap bg1="lt1" tx1="dk1" bg2="lt2" tx2="dk2" accent1="accent1" accent2="accent2" accent3="accent3" accent4="accent4" accent5="accent5" accent6="accent6" hlink="hlink" folHlink="folHlink"/>
  <p:notesStyle>
    <a:lvl1pPr algn="l" defTabSz="457200" rtl="0" eaLnBrk="0" fontAlgn="base" hangingPunct="0">
      <a:spcBef>
        <a:spcPct val="30000"/>
      </a:spcBef>
      <a:spcAft>
        <a:spcPct val="0"/>
      </a:spcAft>
      <a:defRPr sz="1200" kern="1200">
        <a:solidFill>
          <a:schemeClr val="tx1"/>
        </a:solidFill>
        <a:latin typeface="+mn-lt"/>
        <a:ea typeface="ＭＳ Ｐゴシック" charset="0"/>
        <a:cs typeface="ＭＳ Ｐゴシック" charset="0"/>
      </a:defRPr>
    </a:lvl1pPr>
    <a:lvl2pPr marL="457200" algn="l" defTabSz="457200" rtl="0" eaLnBrk="0" fontAlgn="base" hangingPunct="0">
      <a:spcBef>
        <a:spcPct val="30000"/>
      </a:spcBef>
      <a:spcAft>
        <a:spcPct val="0"/>
      </a:spcAft>
      <a:defRPr sz="1200" kern="1200">
        <a:solidFill>
          <a:schemeClr val="tx1"/>
        </a:solidFill>
        <a:latin typeface="+mn-lt"/>
        <a:ea typeface="ＭＳ Ｐゴシック" charset="0"/>
        <a:cs typeface="+mn-cs"/>
      </a:defRPr>
    </a:lvl2pPr>
    <a:lvl3pPr marL="914400" algn="l" defTabSz="457200" rtl="0" eaLnBrk="0" fontAlgn="base" hangingPunct="0">
      <a:spcBef>
        <a:spcPct val="30000"/>
      </a:spcBef>
      <a:spcAft>
        <a:spcPct val="0"/>
      </a:spcAft>
      <a:defRPr sz="1200" kern="1200">
        <a:solidFill>
          <a:schemeClr val="tx1"/>
        </a:solidFill>
        <a:latin typeface="+mn-lt"/>
        <a:ea typeface="ＭＳ Ｐゴシック" charset="0"/>
        <a:cs typeface="+mn-cs"/>
      </a:defRPr>
    </a:lvl3pPr>
    <a:lvl4pPr marL="1371600" algn="l" defTabSz="457200" rtl="0" eaLnBrk="0" fontAlgn="base" hangingPunct="0">
      <a:spcBef>
        <a:spcPct val="30000"/>
      </a:spcBef>
      <a:spcAft>
        <a:spcPct val="0"/>
      </a:spcAft>
      <a:defRPr sz="1200" kern="1200">
        <a:solidFill>
          <a:schemeClr val="tx1"/>
        </a:solidFill>
        <a:latin typeface="+mn-lt"/>
        <a:ea typeface="ＭＳ Ｐゴシック" charset="0"/>
        <a:cs typeface="+mn-cs"/>
      </a:defRPr>
    </a:lvl4pPr>
    <a:lvl5pPr marL="1828800" algn="l" defTabSz="457200" rtl="0" eaLnBrk="0" fontAlgn="base" hangingPunct="0">
      <a:spcBef>
        <a:spcPct val="30000"/>
      </a:spcBef>
      <a:spcAft>
        <a:spcPct val="0"/>
      </a:spcAft>
      <a:defRPr sz="1200" kern="1200">
        <a:solidFill>
          <a:schemeClr val="tx1"/>
        </a:solidFill>
        <a:latin typeface="+mn-lt"/>
        <a:ea typeface="ＭＳ Ｐゴシック" charset="0"/>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F42B93B6-D328-40E8-B8AC-2AA990D42684}" type="slidenum">
              <a:rPr lang="en-AU" smtClean="0"/>
              <a:t>2</a:t>
            </a:fld>
            <a:endParaRPr lang="en-AU"/>
          </a:p>
        </p:txBody>
      </p:sp>
    </p:spTree>
    <p:extLst>
      <p:ext uri="{BB962C8B-B14F-4D97-AF65-F5344CB8AC3E}">
        <p14:creationId xmlns:p14="http://schemas.microsoft.com/office/powerpoint/2010/main" val="5948292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order for me to really focus on the very character of affective and behavioral dysregulation, I adopt the Hierarchical taxonomy of psychopathology model. The HiTOP model is an alternative to traditional psychopathology taxonomies defined in, for instance, the DSM (APA, 2013). It follows a quantitative psychiatric classification that operates on two levels: first, it constructs syndromes from the empirical covariations of symptoms; and second, it groups syndromes into spectra based on the covariation among them.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From the HiTOP model, disorders on the internalizing spectra were grouped to represent disorders of affective dysregulation, with the shared characteristics of eating pathology, fear, and distress. There are controversies in the literature regarding the nature of mania episodes in </a:t>
            </a:r>
            <a:r>
              <a:rPr lang="en-US" sz="1200" kern="1200" dirty="0" err="1">
                <a:solidFill>
                  <a:schemeClr val="tx1"/>
                </a:solidFill>
                <a:effectLst/>
                <a:latin typeface="+mn-lt"/>
                <a:ea typeface="+mn-ea"/>
                <a:cs typeface="+mn-cs"/>
              </a:rPr>
              <a:t>Bipolars</a:t>
            </a:r>
            <a:r>
              <a:rPr lang="en-US" sz="1200" kern="1200" dirty="0">
                <a:solidFill>
                  <a:schemeClr val="tx1"/>
                </a:solidFill>
                <a:effectLst/>
                <a:latin typeface="+mn-lt"/>
                <a:ea typeface="+mn-ea"/>
                <a:cs typeface="+mn-cs"/>
              </a:rPr>
              <a:t>. In order to concentrate on the key feature of affective dysregulation, bipolar disorders were excluded from the internalizing disorders group.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Then disorders from the disinhibited externalizing spectra were grouped together to represent disorders of behavioral dysregulation.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Both internalizing and externalizing disorders were coded as dummy codes, indicating yes or no on the lifetime presence of the disorder. </a:t>
            </a:r>
            <a:endParaRPr lang="en-US" dirty="0"/>
          </a:p>
        </p:txBody>
      </p:sp>
      <p:sp>
        <p:nvSpPr>
          <p:cNvPr id="4" name="Slide Number Placeholder 3"/>
          <p:cNvSpPr>
            <a:spLocks noGrp="1"/>
          </p:cNvSpPr>
          <p:nvPr>
            <p:ph type="sldNum" sz="quarter" idx="5"/>
          </p:nvPr>
        </p:nvSpPr>
        <p:spPr/>
        <p:txBody>
          <a:bodyPr/>
          <a:lstStyle/>
          <a:p>
            <a:fld id="{94F10D79-CF96-4CB4-87E9-138EA51552C1}" type="slidenum">
              <a:rPr lang="en-US" smtClean="0"/>
              <a:t>11</a:t>
            </a:fld>
            <a:endParaRPr lang="en-US"/>
          </a:p>
        </p:txBody>
      </p:sp>
    </p:spTree>
    <p:extLst>
      <p:ext uri="{BB962C8B-B14F-4D97-AF65-F5344CB8AC3E}">
        <p14:creationId xmlns:p14="http://schemas.microsoft.com/office/powerpoint/2010/main" val="1503571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0FF60A1-1E32-7C43-9B3D-B0C79B3A9D45}" type="slidenum">
              <a:rPr lang="en-US" smtClean="0"/>
              <a:pPr>
                <a:defRPr/>
              </a:pPr>
              <a:t>14</a:t>
            </a:fld>
            <a:endParaRPr lang="en-US"/>
          </a:p>
        </p:txBody>
      </p:sp>
    </p:spTree>
    <p:extLst>
      <p:ext uri="{BB962C8B-B14F-4D97-AF65-F5344CB8AC3E}">
        <p14:creationId xmlns:p14="http://schemas.microsoft.com/office/powerpoint/2010/main" val="30330336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0FF60A1-1E32-7C43-9B3D-B0C79B3A9D45}" type="slidenum">
              <a:rPr lang="en-US" smtClean="0"/>
              <a:pPr>
                <a:defRPr/>
              </a:pPr>
              <a:t>15</a:t>
            </a:fld>
            <a:endParaRPr lang="en-US"/>
          </a:p>
        </p:txBody>
      </p:sp>
    </p:spTree>
    <p:extLst>
      <p:ext uri="{BB962C8B-B14F-4D97-AF65-F5344CB8AC3E}">
        <p14:creationId xmlns:p14="http://schemas.microsoft.com/office/powerpoint/2010/main" val="11980338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0FF60A1-1E32-7C43-9B3D-B0C79B3A9D45}" type="slidenum">
              <a:rPr lang="en-US" smtClean="0"/>
              <a:pPr>
                <a:defRPr/>
              </a:pPr>
              <a:t>16</a:t>
            </a:fld>
            <a:endParaRPr lang="en-US"/>
          </a:p>
        </p:txBody>
      </p:sp>
    </p:spTree>
    <p:extLst>
      <p:ext uri="{BB962C8B-B14F-4D97-AF65-F5344CB8AC3E}">
        <p14:creationId xmlns:p14="http://schemas.microsoft.com/office/powerpoint/2010/main" val="18867168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0FF60A1-1E32-7C43-9B3D-B0C79B3A9D45}" type="slidenum">
              <a:rPr lang="en-US" smtClean="0"/>
              <a:pPr>
                <a:defRPr/>
              </a:pPr>
              <a:t>17</a:t>
            </a:fld>
            <a:endParaRPr lang="en-US"/>
          </a:p>
        </p:txBody>
      </p:sp>
    </p:spTree>
    <p:extLst>
      <p:ext uri="{BB962C8B-B14F-4D97-AF65-F5344CB8AC3E}">
        <p14:creationId xmlns:p14="http://schemas.microsoft.com/office/powerpoint/2010/main" val="11918738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0FF60A1-1E32-7C43-9B3D-B0C79B3A9D45}" type="slidenum">
              <a:rPr lang="en-US" smtClean="0"/>
              <a:pPr>
                <a:defRPr/>
              </a:pPr>
              <a:t>18</a:t>
            </a:fld>
            <a:endParaRPr lang="en-US"/>
          </a:p>
        </p:txBody>
      </p:sp>
    </p:spTree>
    <p:extLst>
      <p:ext uri="{BB962C8B-B14F-4D97-AF65-F5344CB8AC3E}">
        <p14:creationId xmlns:p14="http://schemas.microsoft.com/office/powerpoint/2010/main" val="14767916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BDF68E2-58F2-4D09-BE8B-E3BD06533059}" type="datetimeFigureOut">
              <a:rPr lang="en-US" smtClean="0"/>
              <a:t>1/22/2020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a:defRPr/>
            </a:pPr>
            <a:fld id="{552E6DB3-4E2D-3E4C-B8EC-E12AD83025EE}" type="slidenum">
              <a:rPr lang="en-US" smtClean="0"/>
              <a:pPr>
                <a:defRPr/>
              </a:pPr>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379177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a:defRPr/>
            </a:pPr>
            <a:fld id="{5C193F6B-5782-A144-B284-72C87914ECE9}" type="datetimeFigureOut">
              <a:rPr lang="en-US" smtClean="0"/>
              <a:pPr>
                <a:defRPr/>
              </a:pPr>
              <a:t>1/22/2020</a:t>
            </a:fld>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B7CEFD18-D050-3F45-812C-F878762225A1}" type="slidenum">
              <a:rPr lang="en-US" smtClean="0"/>
              <a:pPr>
                <a:defRPr/>
              </a:pPr>
              <a:t>‹#›</a:t>
            </a:fld>
            <a:endParaRPr lang="en-US"/>
          </a:p>
        </p:txBody>
      </p:sp>
    </p:spTree>
    <p:extLst>
      <p:ext uri="{BB962C8B-B14F-4D97-AF65-F5344CB8AC3E}">
        <p14:creationId xmlns:p14="http://schemas.microsoft.com/office/powerpoint/2010/main" val="10266091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a:defRPr/>
            </a:pPr>
            <a:fld id="{C7FB518F-3A58-344B-87F3-B6109FEEF226}" type="datetimeFigureOut">
              <a:rPr lang="en-US" smtClean="0"/>
              <a:pPr>
                <a:defRPr/>
              </a:pPr>
              <a:t>1/22/2020</a:t>
            </a:fld>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9797172A-6CB9-9B45-AB88-9AFED4DC2405}" type="slidenum">
              <a:rPr lang="en-US" smtClean="0"/>
              <a:pPr>
                <a:defRPr/>
              </a:pPr>
              <a:t>‹#›</a:t>
            </a:fld>
            <a:endParaRPr lang="en-US"/>
          </a:p>
        </p:txBody>
      </p:sp>
    </p:spTree>
    <p:extLst>
      <p:ext uri="{BB962C8B-B14F-4D97-AF65-F5344CB8AC3E}">
        <p14:creationId xmlns:p14="http://schemas.microsoft.com/office/powerpoint/2010/main" val="13361455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Arial"/>
                <a:cs typeface="Arial"/>
              </a:defRPr>
            </a:lvl1pPr>
          </a:lstStyle>
          <a:p>
            <a:r>
              <a:rPr lang="en-AU" dirty="0"/>
              <a:t>Click to edit Master title style</a:t>
            </a:r>
            <a:endParaRPr lang="en-US" dirty="0"/>
          </a:p>
        </p:txBody>
      </p:sp>
      <p:sp>
        <p:nvSpPr>
          <p:cNvPr id="3" name="Slide Number Placeholder 5"/>
          <p:cNvSpPr>
            <a:spLocks noGrp="1"/>
          </p:cNvSpPr>
          <p:nvPr>
            <p:ph type="sldNum" sz="quarter" idx="10"/>
          </p:nvPr>
        </p:nvSpPr>
        <p:spPr>
          <a:ln/>
        </p:spPr>
        <p:txBody>
          <a:bodyPr/>
          <a:lstStyle>
            <a:lvl1pPr>
              <a:defRPr/>
            </a:lvl1pPr>
          </a:lstStyle>
          <a:p>
            <a:pPr>
              <a:defRPr/>
            </a:pPr>
            <a:fld id="{09C7AFBC-DD45-AF49-9904-37B7A5A95E1B}" type="slidenum">
              <a:rPr lang="en-US"/>
              <a:pPr>
                <a:defRPr/>
              </a:pPr>
              <a:t>‹#›</a:t>
            </a:fld>
            <a:endParaRPr lang="en-US"/>
          </a:p>
        </p:txBody>
      </p:sp>
    </p:spTree>
    <p:extLst>
      <p:ext uri="{BB962C8B-B14F-4D97-AF65-F5344CB8AC3E}">
        <p14:creationId xmlns:p14="http://schemas.microsoft.com/office/powerpoint/2010/main" val="36194704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Arial"/>
                <a:cs typeface="Arial"/>
              </a:defRPr>
            </a:lvl1pPr>
          </a:lstStyle>
          <a:p>
            <a:r>
              <a:rPr lang="en-AU" dirty="0"/>
              <a:t>Click to edit Master title style</a:t>
            </a:r>
            <a:endParaRPr lang="en-US" dirty="0"/>
          </a:p>
        </p:txBody>
      </p:sp>
      <p:sp>
        <p:nvSpPr>
          <p:cNvPr id="3" name="Slide Number Placeholder 5"/>
          <p:cNvSpPr>
            <a:spLocks noGrp="1"/>
          </p:cNvSpPr>
          <p:nvPr>
            <p:ph type="sldNum" sz="quarter" idx="10"/>
          </p:nvPr>
        </p:nvSpPr>
        <p:spPr>
          <a:ln/>
        </p:spPr>
        <p:txBody>
          <a:bodyPr/>
          <a:lstStyle>
            <a:lvl1pPr>
              <a:defRPr/>
            </a:lvl1pPr>
          </a:lstStyle>
          <a:p>
            <a:pPr>
              <a:defRPr/>
            </a:pPr>
            <a:fld id="{09C7AFBC-DD45-AF49-9904-37B7A5A95E1B}" type="slidenum">
              <a:rPr lang="en-US"/>
              <a:pPr>
                <a:defRPr/>
              </a:pPr>
              <a:t>‹#›</a:t>
            </a:fld>
            <a:endParaRPr lang="en-US"/>
          </a:p>
        </p:txBody>
      </p:sp>
    </p:spTree>
    <p:extLst>
      <p:ext uri="{BB962C8B-B14F-4D97-AF65-F5344CB8AC3E}">
        <p14:creationId xmlns:p14="http://schemas.microsoft.com/office/powerpoint/2010/main" val="157034743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1_Comparison">
    <p:bg>
      <p:bgPr>
        <a:solidFill>
          <a:schemeClr val="bg1"/>
        </a:solidFill>
        <a:effectLst/>
      </p:bgPr>
    </p:bg>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609600" y="1905007"/>
            <a:ext cx="10972800" cy="4571999"/>
          </a:xfrm>
        </p:spPr>
        <p:txBody>
          <a:bodyPr>
            <a:normAutofit/>
          </a:bodyPr>
          <a:lstStyle>
            <a:lvl1pPr>
              <a:buFont typeface="Arial"/>
              <a:buChar char="•"/>
              <a:defRPr sz="3500">
                <a:solidFill>
                  <a:schemeClr val="tx1"/>
                </a:solidFill>
              </a:defRPr>
            </a:lvl1pPr>
            <a:lvl2pPr>
              <a:buFont typeface="Arial"/>
              <a:buChar char="•"/>
              <a:defRPr sz="3000">
                <a:solidFill>
                  <a:srgbClr val="000000"/>
                </a:solidFill>
              </a:defRPr>
            </a:lvl2pPr>
            <a:lvl3pPr>
              <a:buFont typeface="Arial"/>
              <a:buChar char="•"/>
              <a:defRPr sz="3000"/>
            </a:lvl3pPr>
            <a:lvl4pPr>
              <a:buFont typeface="Arial"/>
              <a:buChar char="•"/>
              <a:defRPr sz="3000"/>
            </a:lvl4pPr>
            <a:lvl5pPr>
              <a:buFont typeface="Arial"/>
              <a:buChar char="•"/>
              <a:defRPr sz="3000"/>
            </a:lvl5pPr>
            <a:lvl6pPr>
              <a:defRPr sz="1600"/>
            </a:lvl6pPr>
            <a:lvl7pPr>
              <a:defRPr sz="1600"/>
            </a:lvl7pPr>
            <a:lvl8pPr>
              <a:defRPr sz="1600"/>
            </a:lvl8pPr>
            <a:lvl9pPr>
              <a:defRPr sz="1600"/>
            </a:lvl9pPr>
          </a:lstStyle>
          <a:p>
            <a:pPr lvl="0"/>
            <a:r>
              <a:rPr lang="en-AU" dirty="0"/>
              <a:t>Click to edit Master text styles</a:t>
            </a:r>
          </a:p>
          <a:p>
            <a:pPr lvl="1"/>
            <a:r>
              <a:rPr lang="en-AU" dirty="0"/>
              <a:t>Second level</a:t>
            </a:r>
          </a:p>
          <a:p>
            <a:pPr lvl="1"/>
            <a:r>
              <a:rPr lang="en-AU" dirty="0"/>
              <a:t>Third level</a:t>
            </a:r>
          </a:p>
        </p:txBody>
      </p:sp>
      <p:sp>
        <p:nvSpPr>
          <p:cNvPr id="7" name="Title 1"/>
          <p:cNvSpPr>
            <a:spLocks noGrp="1"/>
          </p:cNvSpPr>
          <p:nvPr>
            <p:ph type="title"/>
          </p:nvPr>
        </p:nvSpPr>
        <p:spPr>
          <a:xfrm>
            <a:off x="609600" y="381000"/>
            <a:ext cx="10972800" cy="1154112"/>
          </a:xfrm>
        </p:spPr>
        <p:txBody>
          <a:bodyPr/>
          <a:lstStyle>
            <a:lvl1pPr>
              <a:defRPr>
                <a:solidFill>
                  <a:srgbClr val="00AAC2"/>
                </a:solidFill>
              </a:defRPr>
            </a:lvl1pPr>
          </a:lstStyle>
          <a:p>
            <a:r>
              <a:rPr lang="en-AU" dirty="0"/>
              <a:t>Click to edit Master title style</a:t>
            </a:r>
            <a:endParaRPr lang="en-US" dirty="0"/>
          </a:p>
        </p:txBody>
      </p:sp>
    </p:spTree>
    <p:extLst>
      <p:ext uri="{BB962C8B-B14F-4D97-AF65-F5344CB8AC3E}">
        <p14:creationId xmlns:p14="http://schemas.microsoft.com/office/powerpoint/2010/main" val="67539011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_Comparison">
    <p:spTree>
      <p:nvGrpSpPr>
        <p:cNvPr id="1" name=""/>
        <p:cNvGrpSpPr/>
        <p:nvPr/>
      </p:nvGrpSpPr>
      <p:grpSpPr>
        <a:xfrm>
          <a:off x="0" y="0"/>
          <a:ext cx="0" cy="0"/>
          <a:chOff x="0" y="0"/>
          <a:chExt cx="0" cy="0"/>
        </a:xfrm>
      </p:grpSpPr>
      <p:sp>
        <p:nvSpPr>
          <p:cNvPr id="2" name="Slide Number Placeholder 5"/>
          <p:cNvSpPr>
            <a:spLocks noGrp="1"/>
          </p:cNvSpPr>
          <p:nvPr>
            <p:ph type="sldNum" sz="quarter" idx="10"/>
          </p:nvPr>
        </p:nvSpPr>
        <p:spPr>
          <a:ln/>
        </p:spPr>
        <p:txBody>
          <a:bodyPr/>
          <a:lstStyle>
            <a:lvl1pPr>
              <a:defRPr/>
            </a:lvl1pPr>
          </a:lstStyle>
          <a:p>
            <a:pPr>
              <a:defRPr/>
            </a:pPr>
            <a:fld id="{952D015D-0E3E-1542-AD3E-15D55D61B661}" type="slidenum">
              <a:rPr lang="en-US"/>
              <a:pPr>
                <a:defRPr/>
              </a:pPr>
              <a:t>‹#›</a:t>
            </a:fld>
            <a:endParaRPr lang="en-US"/>
          </a:p>
        </p:txBody>
      </p:sp>
    </p:spTree>
    <p:extLst>
      <p:ext uri="{BB962C8B-B14F-4D97-AF65-F5344CB8AC3E}">
        <p14:creationId xmlns:p14="http://schemas.microsoft.com/office/powerpoint/2010/main" val="183062202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3_Comparison">
    <p:spTree>
      <p:nvGrpSpPr>
        <p:cNvPr id="1" name=""/>
        <p:cNvGrpSpPr/>
        <p:nvPr/>
      </p:nvGrpSpPr>
      <p:grpSpPr>
        <a:xfrm>
          <a:off x="0" y="0"/>
          <a:ext cx="0" cy="0"/>
          <a:chOff x="0" y="0"/>
          <a:chExt cx="0" cy="0"/>
        </a:xfrm>
      </p:grpSpPr>
      <p:sp>
        <p:nvSpPr>
          <p:cNvPr id="2" name="Slide Number Placeholder 5"/>
          <p:cNvSpPr>
            <a:spLocks noGrp="1"/>
          </p:cNvSpPr>
          <p:nvPr>
            <p:ph type="sldNum" sz="quarter" idx="10"/>
          </p:nvPr>
        </p:nvSpPr>
        <p:spPr>
          <a:ln/>
        </p:spPr>
        <p:txBody>
          <a:bodyPr/>
          <a:lstStyle>
            <a:lvl1pPr>
              <a:defRPr/>
            </a:lvl1pPr>
          </a:lstStyle>
          <a:p>
            <a:pPr>
              <a:defRPr/>
            </a:pPr>
            <a:fld id="{952D015D-0E3E-1542-AD3E-15D55D61B661}" type="slidenum">
              <a:rPr lang="en-US"/>
              <a:pPr>
                <a:defRPr/>
              </a:pPr>
              <a:t>‹#›</a:t>
            </a:fld>
            <a:endParaRPr lang="en-US"/>
          </a:p>
        </p:txBody>
      </p:sp>
    </p:spTree>
    <p:extLst>
      <p:ext uri="{BB962C8B-B14F-4D97-AF65-F5344CB8AC3E}">
        <p14:creationId xmlns:p14="http://schemas.microsoft.com/office/powerpoint/2010/main" val="26614679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4_Comparison">
    <p:spTree>
      <p:nvGrpSpPr>
        <p:cNvPr id="1" name=""/>
        <p:cNvGrpSpPr/>
        <p:nvPr/>
      </p:nvGrpSpPr>
      <p:grpSpPr>
        <a:xfrm>
          <a:off x="0" y="0"/>
          <a:ext cx="0" cy="0"/>
          <a:chOff x="0" y="0"/>
          <a:chExt cx="0" cy="0"/>
        </a:xfrm>
      </p:grpSpPr>
      <p:sp>
        <p:nvSpPr>
          <p:cNvPr id="2" name="Slide Number Placeholder 5"/>
          <p:cNvSpPr>
            <a:spLocks noGrp="1"/>
          </p:cNvSpPr>
          <p:nvPr>
            <p:ph type="sldNum" sz="quarter" idx="10"/>
          </p:nvPr>
        </p:nvSpPr>
        <p:spPr>
          <a:ln/>
        </p:spPr>
        <p:txBody>
          <a:bodyPr/>
          <a:lstStyle>
            <a:lvl1pPr>
              <a:defRPr/>
            </a:lvl1pPr>
          </a:lstStyle>
          <a:p>
            <a:pPr>
              <a:defRPr/>
            </a:pPr>
            <a:fld id="{952D015D-0E3E-1542-AD3E-15D55D61B661}" type="slidenum">
              <a:rPr lang="en-US"/>
              <a:pPr>
                <a:defRPr/>
              </a:pPr>
              <a:t>‹#›</a:t>
            </a:fld>
            <a:endParaRPr lang="en-US"/>
          </a:p>
        </p:txBody>
      </p:sp>
    </p:spTree>
    <p:extLst>
      <p:ext uri="{BB962C8B-B14F-4D97-AF65-F5344CB8AC3E}">
        <p14:creationId xmlns:p14="http://schemas.microsoft.com/office/powerpoint/2010/main" val="206829773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5_Comparison">
    <p:spTree>
      <p:nvGrpSpPr>
        <p:cNvPr id="1" name=""/>
        <p:cNvGrpSpPr/>
        <p:nvPr/>
      </p:nvGrpSpPr>
      <p:grpSpPr>
        <a:xfrm>
          <a:off x="0" y="0"/>
          <a:ext cx="0" cy="0"/>
          <a:chOff x="0" y="0"/>
          <a:chExt cx="0" cy="0"/>
        </a:xfrm>
      </p:grpSpPr>
      <p:sp>
        <p:nvSpPr>
          <p:cNvPr id="2" name="Slide Number Placeholder 5"/>
          <p:cNvSpPr>
            <a:spLocks noGrp="1"/>
          </p:cNvSpPr>
          <p:nvPr>
            <p:ph type="sldNum" sz="quarter" idx="10"/>
          </p:nvPr>
        </p:nvSpPr>
        <p:spPr>
          <a:ln/>
        </p:spPr>
        <p:txBody>
          <a:bodyPr/>
          <a:lstStyle>
            <a:lvl1pPr>
              <a:defRPr/>
            </a:lvl1pPr>
          </a:lstStyle>
          <a:p>
            <a:pPr>
              <a:defRPr/>
            </a:pPr>
            <a:fld id="{952D015D-0E3E-1542-AD3E-15D55D61B661}" type="slidenum">
              <a:rPr lang="en-US"/>
              <a:pPr>
                <a:defRPr/>
              </a:pPr>
              <a:t>‹#›</a:t>
            </a:fld>
            <a:endParaRPr lang="en-US"/>
          </a:p>
        </p:txBody>
      </p:sp>
    </p:spTree>
    <p:extLst>
      <p:ext uri="{BB962C8B-B14F-4D97-AF65-F5344CB8AC3E}">
        <p14:creationId xmlns:p14="http://schemas.microsoft.com/office/powerpoint/2010/main" val="56230538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6_Comparison">
    <p:spTree>
      <p:nvGrpSpPr>
        <p:cNvPr id="1" name=""/>
        <p:cNvGrpSpPr/>
        <p:nvPr/>
      </p:nvGrpSpPr>
      <p:grpSpPr>
        <a:xfrm>
          <a:off x="0" y="0"/>
          <a:ext cx="0" cy="0"/>
          <a:chOff x="0" y="0"/>
          <a:chExt cx="0" cy="0"/>
        </a:xfrm>
      </p:grpSpPr>
      <p:sp>
        <p:nvSpPr>
          <p:cNvPr id="2" name="Slide Number Placeholder 5"/>
          <p:cNvSpPr>
            <a:spLocks noGrp="1"/>
          </p:cNvSpPr>
          <p:nvPr>
            <p:ph type="sldNum" sz="quarter" idx="10"/>
          </p:nvPr>
        </p:nvSpPr>
        <p:spPr>
          <a:ln/>
        </p:spPr>
        <p:txBody>
          <a:bodyPr/>
          <a:lstStyle>
            <a:lvl1pPr>
              <a:defRPr/>
            </a:lvl1pPr>
          </a:lstStyle>
          <a:p>
            <a:pPr>
              <a:defRPr/>
            </a:pPr>
            <a:fld id="{952D015D-0E3E-1542-AD3E-15D55D61B661}" type="slidenum">
              <a:rPr lang="en-US"/>
              <a:pPr>
                <a:defRPr/>
              </a:pPr>
              <a:t>‹#›</a:t>
            </a:fld>
            <a:endParaRPr lang="en-US"/>
          </a:p>
        </p:txBody>
      </p:sp>
    </p:spTree>
    <p:extLst>
      <p:ext uri="{BB962C8B-B14F-4D97-AF65-F5344CB8AC3E}">
        <p14:creationId xmlns:p14="http://schemas.microsoft.com/office/powerpoint/2010/main" val="17385420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28FC5F6-F338-4AE4-BB23-26385BCFC423}" type="datetimeFigureOut">
              <a:rPr lang="en-US" smtClean="0"/>
              <a:t>1/22/2020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a:defRPr/>
            </a:pPr>
            <a:fld id="{783E5529-927B-9447-B4C2-10DBFC66A7CD}" type="slidenum">
              <a:rPr lang="en-US" smtClean="0"/>
              <a:pPr>
                <a:defRPr/>
              </a:pPr>
              <a:t>‹#›</a:t>
            </a:fld>
            <a:endParaRPr lang="en-US"/>
          </a:p>
        </p:txBody>
      </p:sp>
    </p:spTree>
    <p:extLst>
      <p:ext uri="{BB962C8B-B14F-4D97-AF65-F5344CB8AC3E}">
        <p14:creationId xmlns:p14="http://schemas.microsoft.com/office/powerpoint/2010/main" val="184720528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7_Comparison">
    <p:spTree>
      <p:nvGrpSpPr>
        <p:cNvPr id="1" name=""/>
        <p:cNvGrpSpPr/>
        <p:nvPr/>
      </p:nvGrpSpPr>
      <p:grpSpPr>
        <a:xfrm>
          <a:off x="0" y="0"/>
          <a:ext cx="0" cy="0"/>
          <a:chOff x="0" y="0"/>
          <a:chExt cx="0" cy="0"/>
        </a:xfrm>
      </p:grpSpPr>
      <p:sp>
        <p:nvSpPr>
          <p:cNvPr id="2" name="Slide Number Placeholder 5"/>
          <p:cNvSpPr>
            <a:spLocks noGrp="1"/>
          </p:cNvSpPr>
          <p:nvPr>
            <p:ph type="sldNum" sz="quarter" idx="10"/>
          </p:nvPr>
        </p:nvSpPr>
        <p:spPr>
          <a:ln/>
        </p:spPr>
        <p:txBody>
          <a:bodyPr/>
          <a:lstStyle>
            <a:lvl1pPr>
              <a:defRPr/>
            </a:lvl1pPr>
          </a:lstStyle>
          <a:p>
            <a:pPr>
              <a:defRPr/>
            </a:pPr>
            <a:fld id="{952D015D-0E3E-1542-AD3E-15D55D61B661}" type="slidenum">
              <a:rPr lang="en-US"/>
              <a:pPr>
                <a:defRPr/>
              </a:pPr>
              <a:t>‹#›</a:t>
            </a:fld>
            <a:endParaRPr lang="en-US"/>
          </a:p>
        </p:txBody>
      </p:sp>
    </p:spTree>
    <p:extLst>
      <p:ext uri="{BB962C8B-B14F-4D97-AF65-F5344CB8AC3E}">
        <p14:creationId xmlns:p14="http://schemas.microsoft.com/office/powerpoint/2010/main" val="101437193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8_Comparison">
    <p:spTree>
      <p:nvGrpSpPr>
        <p:cNvPr id="1" name=""/>
        <p:cNvGrpSpPr/>
        <p:nvPr/>
      </p:nvGrpSpPr>
      <p:grpSpPr>
        <a:xfrm>
          <a:off x="0" y="0"/>
          <a:ext cx="0" cy="0"/>
          <a:chOff x="0" y="0"/>
          <a:chExt cx="0" cy="0"/>
        </a:xfrm>
      </p:grpSpPr>
      <p:sp>
        <p:nvSpPr>
          <p:cNvPr id="2" name="Slide Number Placeholder 5"/>
          <p:cNvSpPr>
            <a:spLocks noGrp="1"/>
          </p:cNvSpPr>
          <p:nvPr>
            <p:ph type="sldNum" sz="quarter" idx="10"/>
          </p:nvPr>
        </p:nvSpPr>
        <p:spPr>
          <a:ln/>
        </p:spPr>
        <p:txBody>
          <a:bodyPr/>
          <a:lstStyle>
            <a:lvl1pPr>
              <a:defRPr/>
            </a:lvl1pPr>
          </a:lstStyle>
          <a:p>
            <a:pPr>
              <a:defRPr/>
            </a:pPr>
            <a:fld id="{952D015D-0E3E-1542-AD3E-15D55D61B661}" type="slidenum">
              <a:rPr lang="en-US"/>
              <a:pPr>
                <a:defRPr/>
              </a:pPr>
              <a:t>‹#›</a:t>
            </a:fld>
            <a:endParaRPr lang="en-US"/>
          </a:p>
        </p:txBody>
      </p:sp>
    </p:spTree>
    <p:extLst>
      <p:ext uri="{BB962C8B-B14F-4D97-AF65-F5344CB8AC3E}">
        <p14:creationId xmlns:p14="http://schemas.microsoft.com/office/powerpoint/2010/main" val="182390485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9_Comparison">
    <p:spTree>
      <p:nvGrpSpPr>
        <p:cNvPr id="1" name=""/>
        <p:cNvGrpSpPr/>
        <p:nvPr/>
      </p:nvGrpSpPr>
      <p:grpSpPr>
        <a:xfrm>
          <a:off x="0" y="0"/>
          <a:ext cx="0" cy="0"/>
          <a:chOff x="0" y="0"/>
          <a:chExt cx="0" cy="0"/>
        </a:xfrm>
      </p:grpSpPr>
      <p:sp>
        <p:nvSpPr>
          <p:cNvPr id="2" name="Slide Number Placeholder 5"/>
          <p:cNvSpPr>
            <a:spLocks noGrp="1"/>
          </p:cNvSpPr>
          <p:nvPr>
            <p:ph type="sldNum" sz="quarter" idx="10"/>
          </p:nvPr>
        </p:nvSpPr>
        <p:spPr>
          <a:ln/>
        </p:spPr>
        <p:txBody>
          <a:bodyPr/>
          <a:lstStyle>
            <a:lvl1pPr>
              <a:defRPr/>
            </a:lvl1pPr>
          </a:lstStyle>
          <a:p>
            <a:pPr>
              <a:defRPr/>
            </a:pPr>
            <a:fld id="{952D015D-0E3E-1542-AD3E-15D55D61B661}" type="slidenum">
              <a:rPr lang="en-US"/>
              <a:pPr>
                <a:defRPr/>
              </a:pPr>
              <a:t>‹#›</a:t>
            </a:fld>
            <a:endParaRPr lang="en-US"/>
          </a:p>
        </p:txBody>
      </p:sp>
    </p:spTree>
    <p:extLst>
      <p:ext uri="{BB962C8B-B14F-4D97-AF65-F5344CB8AC3E}">
        <p14:creationId xmlns:p14="http://schemas.microsoft.com/office/powerpoint/2010/main" val="118727028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5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Arial"/>
                <a:cs typeface="Arial"/>
              </a:defRPr>
            </a:lvl1pPr>
          </a:lstStyle>
          <a:p>
            <a:r>
              <a:rPr lang="en-AU" dirty="0"/>
              <a:t>Click to edit Master title style</a:t>
            </a:r>
            <a:endParaRPr lang="en-US" dirty="0"/>
          </a:p>
        </p:txBody>
      </p:sp>
      <p:sp>
        <p:nvSpPr>
          <p:cNvPr id="3" name="Slide Number Placeholder 5"/>
          <p:cNvSpPr>
            <a:spLocks noGrp="1"/>
          </p:cNvSpPr>
          <p:nvPr>
            <p:ph type="sldNum" sz="quarter" idx="10"/>
          </p:nvPr>
        </p:nvSpPr>
        <p:spPr>
          <a:ln/>
        </p:spPr>
        <p:txBody>
          <a:bodyPr/>
          <a:lstStyle>
            <a:lvl1pPr>
              <a:defRPr/>
            </a:lvl1pPr>
          </a:lstStyle>
          <a:p>
            <a:pPr>
              <a:defRPr/>
            </a:pPr>
            <a:fld id="{09C7AFBC-DD45-AF49-9904-37B7A5A95E1B}" type="slidenum">
              <a:rPr lang="en-US"/>
              <a:pPr>
                <a:defRPr/>
              </a:pPr>
              <a:t>‹#›</a:t>
            </a:fld>
            <a:endParaRPr lang="en-US"/>
          </a:p>
        </p:txBody>
      </p:sp>
    </p:spTree>
    <p:extLst>
      <p:ext uri="{BB962C8B-B14F-4D97-AF65-F5344CB8AC3E}">
        <p14:creationId xmlns:p14="http://schemas.microsoft.com/office/powerpoint/2010/main" val="3364887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3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Arial"/>
                <a:cs typeface="Arial"/>
              </a:defRPr>
            </a:lvl1pPr>
          </a:lstStyle>
          <a:p>
            <a:r>
              <a:rPr lang="en-AU" dirty="0"/>
              <a:t>Click to edit Master title style</a:t>
            </a:r>
            <a:endParaRPr lang="en-US" dirty="0"/>
          </a:p>
        </p:txBody>
      </p:sp>
      <p:sp>
        <p:nvSpPr>
          <p:cNvPr id="3" name="Slide Number Placeholder 5"/>
          <p:cNvSpPr>
            <a:spLocks noGrp="1"/>
          </p:cNvSpPr>
          <p:nvPr>
            <p:ph type="sldNum" sz="quarter" idx="10"/>
          </p:nvPr>
        </p:nvSpPr>
        <p:spPr>
          <a:ln/>
        </p:spPr>
        <p:txBody>
          <a:bodyPr/>
          <a:lstStyle>
            <a:lvl1pPr>
              <a:defRPr/>
            </a:lvl1pPr>
          </a:lstStyle>
          <a:p>
            <a:pPr>
              <a:defRPr/>
            </a:pPr>
            <a:fld id="{09C7AFBC-DD45-AF49-9904-37B7A5A95E1B}" type="slidenum">
              <a:rPr lang="en-US"/>
              <a:pPr>
                <a:defRPr/>
              </a:pPr>
              <a:t>‹#›</a:t>
            </a:fld>
            <a:endParaRPr lang="en-US"/>
          </a:p>
        </p:txBody>
      </p:sp>
    </p:spTree>
    <p:extLst>
      <p:ext uri="{BB962C8B-B14F-4D97-AF65-F5344CB8AC3E}">
        <p14:creationId xmlns:p14="http://schemas.microsoft.com/office/powerpoint/2010/main" val="194814435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OverTx">
  <p:cSld name="Title and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608641" y="273629"/>
            <a:ext cx="10968959" cy="1143480"/>
          </a:xfrm>
        </p:spPr>
        <p:txBody>
          <a:bodyPr/>
          <a:lstStyle/>
          <a:p>
            <a:r>
              <a:rPr lang="en-US"/>
              <a:t>Click to edit Master title style</a:t>
            </a:r>
          </a:p>
        </p:txBody>
      </p:sp>
      <p:sp>
        <p:nvSpPr>
          <p:cNvPr id="3" name="Content Placeholder 2"/>
          <p:cNvSpPr>
            <a:spLocks noGrp="1"/>
          </p:cNvSpPr>
          <p:nvPr>
            <p:ph sz="half" idx="1"/>
          </p:nvPr>
        </p:nvSpPr>
        <p:spPr>
          <a:xfrm>
            <a:off x="608641" y="1604329"/>
            <a:ext cx="10968959" cy="219335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8641" y="3935934"/>
            <a:ext cx="10968959" cy="21933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p:cNvSpPr>
            <a:spLocks noGrp="1" noChangeArrowheads="1"/>
          </p:cNvSpPr>
          <p:nvPr>
            <p:ph type="dt" idx="10"/>
          </p:nvPr>
        </p:nvSpPr>
        <p:spPr>
          <a:ln/>
        </p:spPr>
        <p:txBody>
          <a:bodyPr/>
          <a:lstStyle>
            <a:lvl1pPr>
              <a:defRPr/>
            </a:lvl1pPr>
          </a:lstStyle>
          <a:p>
            <a:endParaRPr lang="en-US"/>
          </a:p>
        </p:txBody>
      </p:sp>
      <p:sp>
        <p:nvSpPr>
          <p:cNvPr id="6" name="Rectangle 4"/>
          <p:cNvSpPr>
            <a:spLocks noGrp="1" noChangeArrowheads="1"/>
          </p:cNvSpPr>
          <p:nvPr>
            <p:ph type="ftr" idx="11"/>
          </p:nvPr>
        </p:nvSpPr>
        <p:spPr>
          <a:ln/>
        </p:spPr>
        <p:txBody>
          <a:bodyPr/>
          <a:lstStyle>
            <a:lvl1pPr>
              <a:defRPr/>
            </a:lvl1pPr>
          </a:lstStyle>
          <a:p>
            <a:endParaRPr lang="en-US"/>
          </a:p>
        </p:txBody>
      </p:sp>
      <p:sp>
        <p:nvSpPr>
          <p:cNvPr id="7" name="Rectangle 5"/>
          <p:cNvSpPr>
            <a:spLocks noGrp="1" noChangeArrowheads="1"/>
          </p:cNvSpPr>
          <p:nvPr>
            <p:ph type="sldNum" idx="12"/>
          </p:nvPr>
        </p:nvSpPr>
        <p:spPr>
          <a:ln/>
        </p:spPr>
        <p:txBody>
          <a:bodyPr/>
          <a:lstStyle>
            <a:lvl1pPr>
              <a:defRPr/>
            </a:lvl1pPr>
          </a:lstStyle>
          <a:p>
            <a:fld id="{D165E9B0-7DA8-466E-963D-86F25D5E43BA}" type="slidenum">
              <a:rPr lang="en-GB"/>
              <a:pPr/>
              <a:t>‹#›</a:t>
            </a:fld>
            <a:endParaRPr lang="en-GB"/>
          </a:p>
        </p:txBody>
      </p:sp>
    </p:spTree>
    <p:extLst>
      <p:ext uri="{BB962C8B-B14F-4D97-AF65-F5344CB8AC3E}">
        <p14:creationId xmlns:p14="http://schemas.microsoft.com/office/powerpoint/2010/main" val="1431329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0EBB0C4-6273-4C6E-B9BD-2EDC30F1CD52}" type="datetimeFigureOut">
              <a:rPr lang="en-US" smtClean="0"/>
              <a:t>1/22/2020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a:defRPr/>
            </a:pPr>
            <a:fld id="{5683BEAB-9438-F049-A8DD-36E59E77FAF9}" type="slidenum">
              <a:rPr lang="en-US" smtClean="0"/>
              <a:pPr>
                <a:defRPr/>
              </a:pPr>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556407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8"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9AB4D41-86C1-4908-B66A-0B50CEB3BF29}" type="datetimeFigureOut">
              <a:rPr lang="en-US" smtClean="0"/>
              <a:t>1/22/2020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a:defRPr/>
            </a:pPr>
            <a:fld id="{5683BEAB-9438-F049-A8DD-36E59E77FAF9}" type="slidenum">
              <a:rPr lang="en-US" smtClean="0"/>
              <a:pPr>
                <a:defRPr/>
              </a:pPr>
              <a:t>‹#›</a:t>
            </a:fld>
            <a:endParaRPr lang="en-US"/>
          </a:p>
        </p:txBody>
      </p:sp>
    </p:spTree>
    <p:extLst>
      <p:ext uri="{BB962C8B-B14F-4D97-AF65-F5344CB8AC3E}">
        <p14:creationId xmlns:p14="http://schemas.microsoft.com/office/powerpoint/2010/main" val="1217204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6426E2C-56C1-4E0D-A793-0088A7FDD37E}" type="datetimeFigureOut">
              <a:rPr lang="en-US" smtClean="0"/>
              <a:t>1/22/2020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a:defRPr/>
            </a:pPr>
            <a:fld id="{5683BEAB-9438-F049-A8DD-36E59E77FAF9}" type="slidenum">
              <a:rPr lang="en-US" smtClean="0"/>
              <a:pPr>
                <a:defRPr/>
              </a:pPr>
              <a:t>‹#›</a:t>
            </a:fld>
            <a:endParaRPr lang="en-US"/>
          </a:p>
        </p:txBody>
      </p:sp>
    </p:spTree>
    <p:extLst>
      <p:ext uri="{BB962C8B-B14F-4D97-AF65-F5344CB8AC3E}">
        <p14:creationId xmlns:p14="http://schemas.microsoft.com/office/powerpoint/2010/main" val="6193310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pPr>
              <a:defRPr/>
            </a:pPr>
            <a:fld id="{B018259E-3F92-E446-A86F-37D0401D72FF}" type="datetimeFigureOut">
              <a:rPr lang="en-US" smtClean="0"/>
              <a:pPr>
                <a:defRPr/>
              </a:pPr>
              <a:t>1/22/2020</a:t>
            </a:fld>
            <a:endParaRPr lang="en-US"/>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pPr>
              <a:defRPr/>
            </a:pPr>
            <a:fld id="{80AA893C-7525-CA43-893D-4C4E8623AAAC}" type="slidenum">
              <a:rPr lang="en-US" smtClean="0"/>
              <a:pPr>
                <a:defRPr/>
              </a:pPr>
              <a:t>‹#›</a:t>
            </a:fld>
            <a:endParaRPr lang="en-US"/>
          </a:p>
        </p:txBody>
      </p:sp>
    </p:spTree>
    <p:extLst>
      <p:ext uri="{BB962C8B-B14F-4D97-AF65-F5344CB8AC3E}">
        <p14:creationId xmlns:p14="http://schemas.microsoft.com/office/powerpoint/2010/main" val="2439388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pPr>
              <a:defRPr/>
            </a:pPr>
            <a:fld id="{159438D4-2F8B-F843-A7C3-2E768AF22727}" type="datetimeFigureOut">
              <a:rPr lang="en-US" smtClean="0"/>
              <a:pPr>
                <a:defRPr/>
              </a:pPr>
              <a:t>1/22/2020</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pPr>
              <a:defRPr/>
            </a:pPr>
            <a:endParaRPr lang="en-US"/>
          </a:p>
        </p:txBody>
      </p:sp>
      <p:sp>
        <p:nvSpPr>
          <p:cNvPr id="9" name="Slide Number Placeholder 8"/>
          <p:cNvSpPr>
            <a:spLocks noGrp="1"/>
          </p:cNvSpPr>
          <p:nvPr>
            <p:ph type="sldNum" sz="quarter" idx="12"/>
          </p:nvPr>
        </p:nvSpPr>
        <p:spPr/>
        <p:txBody>
          <a:bodyPr/>
          <a:lstStyle/>
          <a:p>
            <a:pPr>
              <a:defRPr/>
            </a:pPr>
            <a:fld id="{F857D6FC-E559-B44C-8C89-2F93805409D8}" type="slidenum">
              <a:rPr lang="en-US" smtClean="0"/>
              <a:pPr>
                <a:defRPr/>
              </a:pPr>
              <a:t>‹#›</a:t>
            </a:fld>
            <a:endParaRPr lang="en-US"/>
          </a:p>
        </p:txBody>
      </p:sp>
    </p:spTree>
    <p:extLst>
      <p:ext uri="{BB962C8B-B14F-4D97-AF65-F5344CB8AC3E}">
        <p14:creationId xmlns:p14="http://schemas.microsoft.com/office/powerpoint/2010/main" val="3336673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pPr>
              <a:defRPr/>
            </a:pPr>
            <a:fld id="{8439DAEE-528E-3347-804D-9ABDE08D45C8}" type="datetimeFigureOut">
              <a:rPr lang="en-US" smtClean="0"/>
              <a:pPr>
                <a:defRPr/>
              </a:pPr>
              <a:t>1/22/2020</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pPr>
              <a:defRPr/>
            </a:pPr>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pPr>
              <a:defRPr/>
            </a:pPr>
            <a:fld id="{4DB736F4-8D28-D346-8E82-DAD43E005D5A}" type="slidenum">
              <a:rPr lang="en-US" smtClean="0"/>
              <a:pPr>
                <a:defRPr/>
              </a:pPr>
              <a:t>‹#›</a:t>
            </a:fld>
            <a:endParaRPr lang="en-US"/>
          </a:p>
        </p:txBody>
      </p:sp>
    </p:spTree>
    <p:extLst>
      <p:ext uri="{BB962C8B-B14F-4D97-AF65-F5344CB8AC3E}">
        <p14:creationId xmlns:p14="http://schemas.microsoft.com/office/powerpoint/2010/main" val="8665255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pPr>
              <a:defRPr/>
            </a:pPr>
            <a:fld id="{62CE0E4B-7F28-1B4F-B467-97CEE4E445EF}" type="datetimeFigureOut">
              <a:rPr lang="en-US" smtClean="0"/>
              <a:pPr>
                <a:defRPr/>
              </a:pPr>
              <a:t>1/22/2020</a:t>
            </a:fld>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pPr>
              <a:defRPr/>
            </a:pPr>
            <a:fld id="{5A956DAD-2E35-5D49-9CA5-0F1C35A8B396}" type="slidenum">
              <a:rPr lang="en-US" smtClean="0"/>
              <a:pPr>
                <a:defRPr/>
              </a:pPr>
              <a:t>‹#›</a:t>
            </a:fld>
            <a:endParaRPr lang="en-US"/>
          </a:p>
        </p:txBody>
      </p:sp>
    </p:spTree>
    <p:extLst>
      <p:ext uri="{BB962C8B-B14F-4D97-AF65-F5344CB8AC3E}">
        <p14:creationId xmlns:p14="http://schemas.microsoft.com/office/powerpoint/2010/main" val="16089808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98624D31-43A5-475A-80CF-332C9F6DCF35}" type="datetimeFigureOut">
              <a:rPr lang="en-US" smtClean="0"/>
              <a:t>1/22/2020</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pPr>
              <a:defRPr/>
            </a:pPr>
            <a:fld id="{5683BEAB-9438-F049-A8DD-36E59E77FAF9}" type="slidenum">
              <a:rPr lang="en-US" smtClean="0"/>
              <a:pPr>
                <a:defRPr/>
              </a:pPr>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81366849"/>
      </p:ext>
    </p:extLst>
  </p:cSld>
  <p:clrMap bg1="lt1" tx1="dk1" bg2="lt2" tx2="dk2" accent1="accent1" accent2="accent2" accent3="accent3" accent4="accent4" accent5="accent5" accent6="accent6" hlink="hlink" folHlink="folHlink"/>
  <p:sldLayoutIdLst>
    <p:sldLayoutId id="2147483949" r:id="rId1"/>
    <p:sldLayoutId id="2147483950" r:id="rId2"/>
    <p:sldLayoutId id="2147483951" r:id="rId3"/>
    <p:sldLayoutId id="2147483952" r:id="rId4"/>
    <p:sldLayoutId id="2147483953" r:id="rId5"/>
    <p:sldLayoutId id="2147483954" r:id="rId6"/>
    <p:sldLayoutId id="2147483955" r:id="rId7"/>
    <p:sldLayoutId id="2147483956" r:id="rId8"/>
    <p:sldLayoutId id="2147483957" r:id="rId9"/>
    <p:sldLayoutId id="2147483958" r:id="rId10"/>
    <p:sldLayoutId id="2147483959" r:id="rId11"/>
    <p:sldLayoutId id="2147483960" r:id="rId12"/>
    <p:sldLayoutId id="2147483961" r:id="rId13"/>
    <p:sldLayoutId id="2147483964" r:id="rId14"/>
    <p:sldLayoutId id="2147483965" r:id="rId15"/>
    <p:sldLayoutId id="2147483966" r:id="rId16"/>
    <p:sldLayoutId id="2147483967" r:id="rId17"/>
    <p:sldLayoutId id="2147483968" r:id="rId18"/>
    <p:sldLayoutId id="2147483969" r:id="rId19"/>
    <p:sldLayoutId id="2147483970" r:id="rId20"/>
    <p:sldLayoutId id="2147483971" r:id="rId21"/>
    <p:sldLayoutId id="2147483972" r:id="rId22"/>
    <p:sldLayoutId id="2147483973" r:id="rId23"/>
    <p:sldLayoutId id="2147483974" r:id="rId24"/>
    <p:sldLayoutId id="2147483976" r:id="rId25"/>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15.tiff"/></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image" Target="../media/image5.tiff"/><Relationship Id="rId1" Type="http://schemas.openxmlformats.org/officeDocument/2006/relationships/slideLayout" Target="../slideLayouts/slideLayout4.xml"/><Relationship Id="rId4" Type="http://schemas.openxmlformats.org/officeDocument/2006/relationships/image" Target="../media/image7.tiff"/></Relationships>
</file>

<file path=ppt/slides/_rels/slide9.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image" Target="../media/image8.tiff"/><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74E0CE-1607-8243-82A7-B5DBF31E2E71}"/>
              </a:ext>
            </a:extLst>
          </p:cNvPr>
          <p:cNvSpPr>
            <a:spLocks noGrp="1"/>
          </p:cNvSpPr>
          <p:nvPr>
            <p:ph type="ctrTitle"/>
          </p:nvPr>
        </p:nvSpPr>
        <p:spPr/>
        <p:txBody>
          <a:bodyPr>
            <a:normAutofit/>
          </a:bodyPr>
          <a:lstStyle/>
          <a:p>
            <a:r>
              <a:rPr lang="en-US" dirty="0"/>
              <a:t>Models of Brain Development and Psychopathology</a:t>
            </a:r>
          </a:p>
        </p:txBody>
      </p:sp>
      <p:sp>
        <p:nvSpPr>
          <p:cNvPr id="3" name="Subtitle 2">
            <a:extLst>
              <a:ext uri="{FF2B5EF4-FFF2-40B4-BE49-F238E27FC236}">
                <a16:creationId xmlns:a16="http://schemas.microsoft.com/office/drawing/2014/main" id="{636ED687-9FE0-B34D-9594-538F04B41D48}"/>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5730234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749D3A-44BC-4943-89B0-42A8576DB5DA}"/>
              </a:ext>
            </a:extLst>
          </p:cNvPr>
          <p:cNvSpPr>
            <a:spLocks noGrp="1"/>
          </p:cNvSpPr>
          <p:nvPr>
            <p:ph type="title"/>
          </p:nvPr>
        </p:nvSpPr>
        <p:spPr/>
        <p:txBody>
          <a:bodyPr>
            <a:normAutofit fontScale="90000"/>
          </a:bodyPr>
          <a:lstStyle/>
          <a:p>
            <a:r>
              <a:rPr lang="en-US" dirty="0"/>
              <a:t>Relationship between brain development and other risk factors (e.g., genetic, environmental)</a:t>
            </a:r>
          </a:p>
        </p:txBody>
      </p:sp>
      <p:sp>
        <p:nvSpPr>
          <p:cNvPr id="3" name="Content Placeholder 2">
            <a:extLst>
              <a:ext uri="{FF2B5EF4-FFF2-40B4-BE49-F238E27FC236}">
                <a16:creationId xmlns:a16="http://schemas.microsoft.com/office/drawing/2014/main" id="{EDEB440C-C2CA-674C-A59C-2CB5C79BAB31}"/>
              </a:ext>
            </a:extLst>
          </p:cNvPr>
          <p:cNvSpPr>
            <a:spLocks noGrp="1"/>
          </p:cNvSpPr>
          <p:nvPr>
            <p:ph idx="1"/>
          </p:nvPr>
        </p:nvSpPr>
        <p:spPr/>
        <p:txBody>
          <a:bodyPr/>
          <a:lstStyle/>
          <a:p>
            <a:r>
              <a:rPr lang="en-US" dirty="0"/>
              <a:t>Moderators versus mediators</a:t>
            </a:r>
          </a:p>
          <a:p>
            <a:endParaRPr lang="en-US" dirty="0"/>
          </a:p>
          <a:p>
            <a:endParaRPr lang="en-US" dirty="0"/>
          </a:p>
        </p:txBody>
      </p:sp>
      <p:sp>
        <p:nvSpPr>
          <p:cNvPr id="4" name="Oval 3">
            <a:extLst>
              <a:ext uri="{FF2B5EF4-FFF2-40B4-BE49-F238E27FC236}">
                <a16:creationId xmlns:a16="http://schemas.microsoft.com/office/drawing/2014/main" id="{3F328CDC-F82D-4C42-9936-B93D971A9A36}"/>
              </a:ext>
            </a:extLst>
          </p:cNvPr>
          <p:cNvSpPr/>
          <p:nvPr/>
        </p:nvSpPr>
        <p:spPr>
          <a:xfrm>
            <a:off x="838200" y="4479533"/>
            <a:ext cx="1212350" cy="12020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Stress</a:t>
            </a:r>
          </a:p>
        </p:txBody>
      </p:sp>
      <p:sp>
        <p:nvSpPr>
          <p:cNvPr id="5" name="Oval 4">
            <a:extLst>
              <a:ext uri="{FF2B5EF4-FFF2-40B4-BE49-F238E27FC236}">
                <a16:creationId xmlns:a16="http://schemas.microsoft.com/office/drawing/2014/main" id="{4F7142EC-B0A6-2B40-B60C-C329C22DA434}"/>
              </a:ext>
            </a:extLst>
          </p:cNvPr>
          <p:cNvSpPr/>
          <p:nvPr/>
        </p:nvSpPr>
        <p:spPr>
          <a:xfrm>
            <a:off x="3923015" y="4479533"/>
            <a:ext cx="1212350" cy="12020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Mental Health</a:t>
            </a:r>
          </a:p>
        </p:txBody>
      </p:sp>
      <p:sp>
        <p:nvSpPr>
          <p:cNvPr id="6" name="Oval 5">
            <a:extLst>
              <a:ext uri="{FF2B5EF4-FFF2-40B4-BE49-F238E27FC236}">
                <a16:creationId xmlns:a16="http://schemas.microsoft.com/office/drawing/2014/main" id="{9A9403C5-64E3-6648-8E22-70B8FB7A2260}"/>
              </a:ext>
            </a:extLst>
          </p:cNvPr>
          <p:cNvSpPr/>
          <p:nvPr/>
        </p:nvSpPr>
        <p:spPr>
          <a:xfrm>
            <a:off x="7993295" y="2732436"/>
            <a:ext cx="1212350" cy="12020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Brain</a:t>
            </a:r>
          </a:p>
        </p:txBody>
      </p:sp>
      <p:sp>
        <p:nvSpPr>
          <p:cNvPr id="7" name="Oval 6">
            <a:extLst>
              <a:ext uri="{FF2B5EF4-FFF2-40B4-BE49-F238E27FC236}">
                <a16:creationId xmlns:a16="http://schemas.microsoft.com/office/drawing/2014/main" id="{D8252079-B6E5-7748-9770-5A0F9FDE2270}"/>
              </a:ext>
            </a:extLst>
          </p:cNvPr>
          <p:cNvSpPr/>
          <p:nvPr/>
        </p:nvSpPr>
        <p:spPr>
          <a:xfrm>
            <a:off x="6539503" y="4479533"/>
            <a:ext cx="1212350" cy="12020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Stress</a:t>
            </a:r>
          </a:p>
        </p:txBody>
      </p:sp>
      <p:sp>
        <p:nvSpPr>
          <p:cNvPr id="8" name="Oval 7">
            <a:extLst>
              <a:ext uri="{FF2B5EF4-FFF2-40B4-BE49-F238E27FC236}">
                <a16:creationId xmlns:a16="http://schemas.microsoft.com/office/drawing/2014/main" id="{A36B095C-EC97-A24D-9F70-6859D1B4011E}"/>
              </a:ext>
            </a:extLst>
          </p:cNvPr>
          <p:cNvSpPr/>
          <p:nvPr/>
        </p:nvSpPr>
        <p:spPr>
          <a:xfrm>
            <a:off x="9644866" y="4479533"/>
            <a:ext cx="1212350" cy="12020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Mental Health</a:t>
            </a:r>
          </a:p>
        </p:txBody>
      </p:sp>
      <p:sp>
        <p:nvSpPr>
          <p:cNvPr id="9" name="Oval 8">
            <a:extLst>
              <a:ext uri="{FF2B5EF4-FFF2-40B4-BE49-F238E27FC236}">
                <a16:creationId xmlns:a16="http://schemas.microsoft.com/office/drawing/2014/main" id="{CE6A46E9-1F6D-EA4F-8130-A58665840449}"/>
              </a:ext>
            </a:extLst>
          </p:cNvPr>
          <p:cNvSpPr/>
          <p:nvPr/>
        </p:nvSpPr>
        <p:spPr>
          <a:xfrm>
            <a:off x="2380180" y="2799218"/>
            <a:ext cx="1212350" cy="12020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Brain</a:t>
            </a:r>
          </a:p>
        </p:txBody>
      </p:sp>
      <p:cxnSp>
        <p:nvCxnSpPr>
          <p:cNvPr id="11" name="Straight Arrow Connector 10">
            <a:extLst>
              <a:ext uri="{FF2B5EF4-FFF2-40B4-BE49-F238E27FC236}">
                <a16:creationId xmlns:a16="http://schemas.microsoft.com/office/drawing/2014/main" id="{CFC7F898-1D23-324F-BA43-584990E79C10}"/>
              </a:ext>
            </a:extLst>
          </p:cNvPr>
          <p:cNvCxnSpPr>
            <a:stCxn id="4" idx="6"/>
            <a:endCxn id="5" idx="2"/>
          </p:cNvCxnSpPr>
          <p:nvPr/>
        </p:nvCxnSpPr>
        <p:spPr>
          <a:xfrm>
            <a:off x="2050550" y="5080571"/>
            <a:ext cx="187246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94D790F-DAD8-F84A-90DD-93608EF6DB0E}"/>
              </a:ext>
            </a:extLst>
          </p:cNvPr>
          <p:cNvCxnSpPr>
            <a:stCxn id="9" idx="4"/>
          </p:cNvCxnSpPr>
          <p:nvPr/>
        </p:nvCxnSpPr>
        <p:spPr>
          <a:xfrm>
            <a:off x="2986355" y="4001294"/>
            <a:ext cx="0" cy="10792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2495D16E-0F60-7441-9FAC-BFEA97D1EFC8}"/>
              </a:ext>
            </a:extLst>
          </p:cNvPr>
          <p:cNvCxnSpPr>
            <a:cxnSpLocks/>
            <a:stCxn id="7" idx="7"/>
            <a:endCxn id="6" idx="3"/>
          </p:cNvCxnSpPr>
          <p:nvPr/>
        </p:nvCxnSpPr>
        <p:spPr>
          <a:xfrm flipV="1">
            <a:off x="7574308" y="3758472"/>
            <a:ext cx="596532" cy="89710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A9241EB1-3EA1-8D45-AF8C-6426B9046169}"/>
              </a:ext>
            </a:extLst>
          </p:cNvPr>
          <p:cNvCxnSpPr>
            <a:cxnSpLocks/>
            <a:endCxn id="8" idx="1"/>
          </p:cNvCxnSpPr>
          <p:nvPr/>
        </p:nvCxnSpPr>
        <p:spPr>
          <a:xfrm>
            <a:off x="8938517" y="3606229"/>
            <a:ext cx="883894" cy="104934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0BFDE894-79CF-4341-8827-69B9C01DCEC6}"/>
              </a:ext>
            </a:extLst>
          </p:cNvPr>
          <p:cNvCxnSpPr>
            <a:stCxn id="7" idx="6"/>
            <a:endCxn id="8" idx="2"/>
          </p:cNvCxnSpPr>
          <p:nvPr/>
        </p:nvCxnSpPr>
        <p:spPr>
          <a:xfrm>
            <a:off x="7751853" y="5080571"/>
            <a:ext cx="189301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870654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ell phone&#10;&#10;Description automatically generated">
            <a:extLst>
              <a:ext uri="{FF2B5EF4-FFF2-40B4-BE49-F238E27FC236}">
                <a16:creationId xmlns:a16="http://schemas.microsoft.com/office/drawing/2014/main" id="{FB31421F-DFC4-4426-A980-E0AB874EE01F}"/>
              </a:ext>
            </a:extLst>
          </p:cNvPr>
          <p:cNvPicPr>
            <a:picLocks noChangeAspect="1"/>
          </p:cNvPicPr>
          <p:nvPr/>
        </p:nvPicPr>
        <p:blipFill rotWithShape="1">
          <a:blip r:embed="rId3">
            <a:extLst>
              <a:ext uri="{28A0092B-C50C-407E-A947-70E740481C1C}">
                <a14:useLocalDpi xmlns:a14="http://schemas.microsoft.com/office/drawing/2010/main" val="0"/>
              </a:ext>
            </a:extLst>
          </a:blip>
          <a:srcRect t="11923" r="1" b="591"/>
          <a:stretch/>
        </p:blipFill>
        <p:spPr>
          <a:xfrm>
            <a:off x="1408285" y="1096032"/>
            <a:ext cx="9167798" cy="5173821"/>
          </a:xfrm>
          <a:prstGeom prst="rect">
            <a:avLst/>
          </a:prstGeom>
        </p:spPr>
      </p:pic>
      <p:sp>
        <p:nvSpPr>
          <p:cNvPr id="8" name="Slide Number Placeholder 7">
            <a:extLst>
              <a:ext uri="{FF2B5EF4-FFF2-40B4-BE49-F238E27FC236}">
                <a16:creationId xmlns:a16="http://schemas.microsoft.com/office/drawing/2014/main" id="{884ED10B-88FD-455F-B6CE-D4F54C492E92}"/>
              </a:ext>
            </a:extLst>
          </p:cNvPr>
          <p:cNvSpPr>
            <a:spLocks noGrp="1"/>
          </p:cNvSpPr>
          <p:nvPr>
            <p:ph type="sldNum" sz="quarter" idx="12"/>
          </p:nvPr>
        </p:nvSpPr>
        <p:spPr/>
        <p:txBody>
          <a:bodyPr/>
          <a:lstStyle/>
          <a:p>
            <a:fld id="{B02E4389-EAC6-48FC-B7B1-5CADC55669F9}" type="slidenum">
              <a:rPr lang="en-US" smtClean="0"/>
              <a:t>11</a:t>
            </a:fld>
            <a:endParaRPr lang="en-US"/>
          </a:p>
        </p:txBody>
      </p:sp>
      <p:sp>
        <p:nvSpPr>
          <p:cNvPr id="11" name="Rectangle 10">
            <a:extLst>
              <a:ext uri="{FF2B5EF4-FFF2-40B4-BE49-F238E27FC236}">
                <a16:creationId xmlns:a16="http://schemas.microsoft.com/office/drawing/2014/main" id="{1FFDA6A8-D8A3-4FF9-9653-7DE138F202AE}"/>
              </a:ext>
            </a:extLst>
          </p:cNvPr>
          <p:cNvSpPr/>
          <p:nvPr/>
        </p:nvSpPr>
        <p:spPr>
          <a:xfrm>
            <a:off x="127870" y="6517193"/>
            <a:ext cx="1972393" cy="276999"/>
          </a:xfrm>
          <a:prstGeom prst="rect">
            <a:avLst/>
          </a:prstGeom>
        </p:spPr>
        <p:txBody>
          <a:bodyPr wrap="square">
            <a:spAutoFit/>
          </a:bodyPr>
          <a:lstStyle/>
          <a:p>
            <a:r>
              <a:rPr lang="da-DK" sz="1200" dirty="0"/>
              <a:t>Kotov, Krueger, et al., 2017</a:t>
            </a:r>
            <a:endParaRPr lang="en-US" sz="1200" dirty="0"/>
          </a:p>
        </p:txBody>
      </p:sp>
      <p:sp>
        <p:nvSpPr>
          <p:cNvPr id="2" name="TextBox 1">
            <a:extLst>
              <a:ext uri="{FF2B5EF4-FFF2-40B4-BE49-F238E27FC236}">
                <a16:creationId xmlns:a16="http://schemas.microsoft.com/office/drawing/2014/main" id="{64226CD8-8CEB-5D4D-BBEC-D883828E213B}"/>
              </a:ext>
            </a:extLst>
          </p:cNvPr>
          <p:cNvSpPr txBox="1"/>
          <p:nvPr/>
        </p:nvSpPr>
        <p:spPr>
          <a:xfrm>
            <a:off x="4278387" y="234204"/>
            <a:ext cx="3635226" cy="707886"/>
          </a:xfrm>
          <a:prstGeom prst="rect">
            <a:avLst/>
          </a:prstGeom>
          <a:noFill/>
        </p:spPr>
        <p:txBody>
          <a:bodyPr wrap="none" rtlCol="0">
            <a:spAutoFit/>
          </a:bodyPr>
          <a:lstStyle/>
          <a:p>
            <a:r>
              <a:rPr lang="en-US" sz="4000" dirty="0"/>
              <a:t>To lump or split?</a:t>
            </a:r>
          </a:p>
        </p:txBody>
      </p:sp>
    </p:spTree>
    <p:extLst>
      <p:ext uri="{BB962C8B-B14F-4D97-AF65-F5344CB8AC3E}">
        <p14:creationId xmlns:p14="http://schemas.microsoft.com/office/powerpoint/2010/main" val="26181573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D7547DD-777B-DB43-95A9-A5DF79707B9A}"/>
              </a:ext>
            </a:extLst>
          </p:cNvPr>
          <p:cNvSpPr>
            <a:spLocks noGrp="1"/>
          </p:cNvSpPr>
          <p:nvPr>
            <p:ph type="title"/>
          </p:nvPr>
        </p:nvSpPr>
        <p:spPr/>
        <p:txBody>
          <a:bodyPr/>
          <a:lstStyle/>
          <a:p>
            <a:r>
              <a:rPr lang="en-US" dirty="0"/>
              <a:t>Example of brain measures as a mediator</a:t>
            </a:r>
          </a:p>
        </p:txBody>
      </p:sp>
      <p:pic>
        <p:nvPicPr>
          <p:cNvPr id="8" name="Content Placeholder 7">
            <a:extLst>
              <a:ext uri="{FF2B5EF4-FFF2-40B4-BE49-F238E27FC236}">
                <a16:creationId xmlns:a16="http://schemas.microsoft.com/office/drawing/2014/main" id="{19F488FB-313D-4549-9C9B-2F8D9131BB4F}"/>
              </a:ext>
            </a:extLst>
          </p:cNvPr>
          <p:cNvPicPr>
            <a:picLocks noGrp="1" noChangeAspect="1"/>
          </p:cNvPicPr>
          <p:nvPr>
            <p:ph idx="1"/>
          </p:nvPr>
        </p:nvPicPr>
        <p:blipFill>
          <a:blip r:embed="rId2"/>
          <a:stretch>
            <a:fillRect/>
          </a:stretch>
        </p:blipFill>
        <p:spPr>
          <a:xfrm>
            <a:off x="5585012" y="-86028"/>
            <a:ext cx="5396753" cy="6984036"/>
          </a:xfrm>
        </p:spPr>
      </p:pic>
      <p:sp>
        <p:nvSpPr>
          <p:cNvPr id="6" name="Text Placeholder 5">
            <a:extLst>
              <a:ext uri="{FF2B5EF4-FFF2-40B4-BE49-F238E27FC236}">
                <a16:creationId xmlns:a16="http://schemas.microsoft.com/office/drawing/2014/main" id="{A37C268E-C1DC-5A4E-B82E-D216E0212B39}"/>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30910724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ChangeArrowheads="1"/>
          </p:cNvSpPr>
          <p:nvPr/>
        </p:nvSpPr>
        <p:spPr bwMode="auto">
          <a:xfrm>
            <a:off x="906585" y="1772529"/>
            <a:ext cx="18480505"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pic>
        <p:nvPicPr>
          <p:cNvPr id="2049" name="Picture 1" descr="Study_timeline"/>
          <p:cNvPicPr>
            <a:picLocks noChangeAspect="1" noChangeArrowheads="1"/>
          </p:cNvPicPr>
          <p:nvPr/>
        </p:nvPicPr>
        <p:blipFill>
          <a:blip r:embed="rId2">
            <a:extLst>
              <a:ext uri="{28A0092B-C50C-407E-A947-70E740481C1C}">
                <a14:useLocalDpi xmlns:a14="http://schemas.microsoft.com/office/drawing/2010/main" val="0"/>
              </a:ext>
            </a:extLst>
          </a:blip>
          <a:srcRect t="27541" b="35739"/>
          <a:stretch>
            <a:fillRect/>
          </a:stretch>
        </p:blipFill>
        <p:spPr bwMode="auto">
          <a:xfrm>
            <a:off x="906586" y="1772530"/>
            <a:ext cx="11285414" cy="30948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69083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0992" y="2044700"/>
            <a:ext cx="7390975" cy="3891866"/>
          </a:xfrm>
          <a:prstGeom prst="rect">
            <a:avLst/>
          </a:prstGeom>
        </p:spPr>
      </p:pic>
      <p:sp>
        <p:nvSpPr>
          <p:cNvPr id="3" name="Title 2"/>
          <p:cNvSpPr>
            <a:spLocks noGrp="1"/>
          </p:cNvSpPr>
          <p:nvPr>
            <p:ph type="title"/>
          </p:nvPr>
        </p:nvSpPr>
        <p:spPr/>
        <p:txBody>
          <a:bodyPr>
            <a:normAutofit fontScale="90000"/>
          </a:bodyPr>
          <a:lstStyle/>
          <a:p>
            <a:r>
              <a:rPr lang="en-US" sz="3600" dirty="0"/>
              <a:t>Significant clusters representing positive correlation (top row) and negative correlation (bottom row) with the whole amygdala seed</a:t>
            </a:r>
            <a:r>
              <a:rPr lang="en-US" dirty="0"/>
              <a:t> </a:t>
            </a:r>
          </a:p>
        </p:txBody>
      </p:sp>
    </p:spTree>
    <p:extLst>
      <p:ext uri="{BB962C8B-B14F-4D97-AF65-F5344CB8AC3E}">
        <p14:creationId xmlns:p14="http://schemas.microsoft.com/office/powerpoint/2010/main" val="15316912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Association between amygdala connectivity and maternal aggressive behavior </a:t>
            </a:r>
          </a:p>
        </p:txBody>
      </p:sp>
      <p:pic>
        <p:nvPicPr>
          <p:cNvPr id="6" name="image3.jpeg"/>
          <p:cNvPicPr>
            <a:picLocks noChangeAspect="1"/>
          </p:cNvPicPr>
          <p:nvPr/>
        </p:nvPicPr>
        <p:blipFill>
          <a:blip r:embed="rId3" cstate="print"/>
          <a:stretch>
            <a:fillRect/>
          </a:stretch>
        </p:blipFill>
        <p:spPr>
          <a:xfrm>
            <a:off x="3524126" y="3955622"/>
            <a:ext cx="7370093" cy="2388641"/>
          </a:xfrm>
          <a:prstGeom prst="rect">
            <a:avLst/>
          </a:prstGeom>
        </p:spPr>
      </p:pic>
      <p:pic>
        <p:nvPicPr>
          <p:cNvPr id="8" name="Content Placeholder 6"/>
          <p:cNvPicPr>
            <a:picLocks noChangeAspect="1"/>
          </p:cNvPicPr>
          <p:nvPr/>
        </p:nvPicPr>
        <p:blipFill>
          <a:blip r:embed="rId4"/>
          <a:stretch>
            <a:fillRect/>
          </a:stretch>
        </p:blipFill>
        <p:spPr>
          <a:xfrm>
            <a:off x="1097278" y="1862403"/>
            <a:ext cx="4516071" cy="1968176"/>
          </a:xfrm>
          <a:prstGeom prst="rect">
            <a:avLst/>
          </a:prstGeom>
        </p:spPr>
      </p:pic>
    </p:spTree>
    <p:extLst>
      <p:ext uri="{BB962C8B-B14F-4D97-AF65-F5344CB8AC3E}">
        <p14:creationId xmlns:p14="http://schemas.microsoft.com/office/powerpoint/2010/main" val="32654190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097279" y="286603"/>
            <a:ext cx="10635175" cy="1450757"/>
          </a:xfrm>
        </p:spPr>
        <p:txBody>
          <a:bodyPr>
            <a:normAutofit fontScale="90000"/>
          </a:bodyPr>
          <a:lstStyle/>
          <a:p>
            <a:r>
              <a:rPr lang="en-US" dirty="0"/>
              <a:t>Association </a:t>
            </a:r>
            <a:r>
              <a:rPr lang="en-US"/>
              <a:t>between CM amygdala </a:t>
            </a:r>
            <a:r>
              <a:rPr lang="en-US" dirty="0"/>
              <a:t>connectivity and maternal aggressive behavior  </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69471" y="1879742"/>
            <a:ext cx="4114018" cy="4292457"/>
          </a:xfrm>
          <a:prstGeom prst="rect">
            <a:avLst/>
          </a:prstGeom>
        </p:spPr>
      </p:pic>
    </p:spTree>
    <p:extLst>
      <p:ext uri="{BB962C8B-B14F-4D97-AF65-F5344CB8AC3E}">
        <p14:creationId xmlns:p14="http://schemas.microsoft.com/office/powerpoint/2010/main" val="12992685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Autofit/>
          </a:bodyPr>
          <a:lstStyle/>
          <a:p>
            <a:r>
              <a:rPr lang="en-US" sz="3600" dirty="0"/>
              <a:t>Association between maternal aggression and adolescent onset MDD was mediated through whole amygdala-temporal/insula cortex connectivity</a:t>
            </a:r>
          </a:p>
        </p:txBody>
      </p:sp>
      <p:pic>
        <p:nvPicPr>
          <p:cNvPr id="7" name="Content Placeholder 6"/>
          <p:cNvPicPr>
            <a:picLocks noGrp="1" noChangeAspect="1"/>
          </p:cNvPicPr>
          <p:nvPr>
            <p:ph idx="1"/>
          </p:nvPr>
        </p:nvPicPr>
        <p:blipFill>
          <a:blip r:embed="rId3"/>
          <a:stretch>
            <a:fillRect/>
          </a:stretch>
        </p:blipFill>
        <p:spPr>
          <a:xfrm>
            <a:off x="1096963" y="1945698"/>
            <a:ext cx="10058400" cy="3823854"/>
          </a:xfrm>
          <a:prstGeom prst="rect">
            <a:avLst/>
          </a:prstGeom>
        </p:spPr>
      </p:pic>
    </p:spTree>
    <p:extLst>
      <p:ext uri="{BB962C8B-B14F-4D97-AF65-F5344CB8AC3E}">
        <p14:creationId xmlns:p14="http://schemas.microsoft.com/office/powerpoint/2010/main" val="12690546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sz="3200" dirty="0"/>
              <a:t>Association between maternal aggression and adolescent onset MDD was mediated through </a:t>
            </a:r>
            <a:r>
              <a:rPr lang="en-US" sz="3200" b="1" dirty="0"/>
              <a:t>CM amygdala</a:t>
            </a:r>
            <a:r>
              <a:rPr lang="en-US" sz="3200" dirty="0"/>
              <a:t>-temporal/insula cortex connectivity</a:t>
            </a:r>
          </a:p>
        </p:txBody>
      </p:sp>
      <p:pic>
        <p:nvPicPr>
          <p:cNvPr id="3" name="Content Placeholder 2"/>
          <p:cNvPicPr>
            <a:picLocks noGrp="1" noChangeAspect="1"/>
          </p:cNvPicPr>
          <p:nvPr>
            <p:ph idx="1"/>
          </p:nvPr>
        </p:nvPicPr>
        <p:blipFill>
          <a:blip r:embed="rId3"/>
          <a:stretch>
            <a:fillRect/>
          </a:stretch>
        </p:blipFill>
        <p:spPr>
          <a:xfrm>
            <a:off x="1301956" y="1846263"/>
            <a:ext cx="9648414" cy="4022725"/>
          </a:xfrm>
          <a:prstGeom prst="rect">
            <a:avLst/>
          </a:prstGeom>
        </p:spPr>
      </p:pic>
    </p:spTree>
    <p:extLst>
      <p:ext uri="{BB962C8B-B14F-4D97-AF65-F5344CB8AC3E}">
        <p14:creationId xmlns:p14="http://schemas.microsoft.com/office/powerpoint/2010/main" val="15242849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p:cNvSpPr>
          <p:nvPr/>
        </p:nvSpPr>
        <p:spPr bwMode="auto">
          <a:xfrm>
            <a:off x="1097280" y="5583471"/>
            <a:ext cx="8748465" cy="7223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lIns="0" tIns="0" rIns="0" bIns="0" anchor="ctr"/>
          <a:lstStyle/>
          <a:p>
            <a:r>
              <a:rPr lang="en-US" dirty="0">
                <a:solidFill>
                  <a:srgbClr val="000000"/>
                </a:solidFill>
                <a:latin typeface="Avenir Book" charset="0"/>
                <a:ea typeface="Avenir Book" charset="0"/>
                <a:cs typeface="Avenir Book" charset="0"/>
              </a:rPr>
              <a:t>Paus, </a:t>
            </a:r>
            <a:r>
              <a:rPr lang="en-US" dirty="0" err="1">
                <a:solidFill>
                  <a:srgbClr val="000000"/>
                </a:solidFill>
                <a:latin typeface="Avenir Book" charset="0"/>
                <a:ea typeface="Avenir Book" charset="0"/>
                <a:cs typeface="Avenir Book" charset="0"/>
              </a:rPr>
              <a:t>Keshavan</a:t>
            </a:r>
            <a:r>
              <a:rPr lang="en-US" dirty="0">
                <a:solidFill>
                  <a:srgbClr val="000000"/>
                </a:solidFill>
                <a:latin typeface="Avenir Book" charset="0"/>
                <a:ea typeface="Avenir Book" charset="0"/>
                <a:cs typeface="Avenir Book" charset="0"/>
              </a:rPr>
              <a:t> &amp; </a:t>
            </a:r>
            <a:r>
              <a:rPr lang="en-US" dirty="0" err="1">
                <a:solidFill>
                  <a:srgbClr val="000000"/>
                </a:solidFill>
                <a:latin typeface="Avenir Book" charset="0"/>
                <a:ea typeface="Avenir Book" charset="0"/>
                <a:cs typeface="Avenir Book" charset="0"/>
              </a:rPr>
              <a:t>Giedd</a:t>
            </a:r>
            <a:r>
              <a:rPr lang="en-US" dirty="0">
                <a:solidFill>
                  <a:srgbClr val="000000"/>
                </a:solidFill>
                <a:latin typeface="Avenir Book" charset="0"/>
                <a:ea typeface="Avenir Book" charset="0"/>
                <a:cs typeface="Avenir Book" charset="0"/>
              </a:rPr>
              <a:t>, 2008, </a:t>
            </a:r>
            <a:r>
              <a:rPr lang="en-US" i="1" dirty="0">
                <a:solidFill>
                  <a:srgbClr val="000000"/>
                </a:solidFill>
                <a:latin typeface="Avenir Book" charset="0"/>
                <a:ea typeface="Avenir Book" charset="0"/>
                <a:cs typeface="Avenir Book" charset="0"/>
              </a:rPr>
              <a:t>Nature Rev. </a:t>
            </a:r>
            <a:r>
              <a:rPr lang="en-US" i="1" dirty="0" err="1">
                <a:solidFill>
                  <a:srgbClr val="000000"/>
                </a:solidFill>
                <a:latin typeface="Avenir Book" charset="0"/>
                <a:ea typeface="Avenir Book" charset="0"/>
                <a:cs typeface="Avenir Book" charset="0"/>
              </a:rPr>
              <a:t>Neuro</a:t>
            </a:r>
            <a:r>
              <a:rPr lang="en-US" i="1" dirty="0">
                <a:solidFill>
                  <a:srgbClr val="000000"/>
                </a:solidFill>
                <a:latin typeface="Avenir Book" charset="0"/>
                <a:ea typeface="Avenir Book" charset="0"/>
                <a:cs typeface="Avenir Book" charset="0"/>
              </a:rPr>
              <a:t>. </a:t>
            </a:r>
          </a:p>
        </p:txBody>
      </p:sp>
      <p:pic>
        <p:nvPicPr>
          <p:cNvPr id="614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549" t="5400" r="1650"/>
          <a:stretch/>
        </p:blipFill>
        <p:spPr bwMode="auto">
          <a:xfrm>
            <a:off x="1097280" y="1987306"/>
            <a:ext cx="10058400" cy="3346219"/>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2" name="Title 1"/>
          <p:cNvSpPr>
            <a:spLocks noGrp="1"/>
          </p:cNvSpPr>
          <p:nvPr>
            <p:ph type="title"/>
          </p:nvPr>
        </p:nvSpPr>
        <p:spPr/>
        <p:txBody>
          <a:bodyPr>
            <a:normAutofit/>
          </a:bodyPr>
          <a:lstStyle/>
          <a:p>
            <a:r>
              <a:rPr lang="en-US" sz="4400" dirty="0">
                <a:solidFill>
                  <a:schemeClr val="tx1">
                    <a:lumMod val="85000"/>
                    <a:lumOff val="15000"/>
                  </a:schemeClr>
                </a:solidFill>
              </a:rPr>
              <a:t>Adolescence: A Key Phase of Life for Health</a:t>
            </a:r>
          </a:p>
        </p:txBody>
      </p:sp>
    </p:spTree>
    <p:extLst>
      <p:ext uri="{BB962C8B-B14F-4D97-AF65-F5344CB8AC3E}">
        <p14:creationId xmlns:p14="http://schemas.microsoft.com/office/powerpoint/2010/main" val="672408401"/>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4400" dirty="0">
                <a:solidFill>
                  <a:schemeClr val="tx1">
                    <a:lumMod val="85000"/>
                    <a:lumOff val="15000"/>
                  </a:schemeClr>
                </a:solidFill>
              </a:rPr>
              <a:t>Adolescence: A Key Phase of Life for Health</a:t>
            </a:r>
          </a:p>
        </p:txBody>
      </p:sp>
      <p:sp>
        <p:nvSpPr>
          <p:cNvPr id="2" name="Content Placeholder 1"/>
          <p:cNvSpPr>
            <a:spLocks noGrp="1"/>
          </p:cNvSpPr>
          <p:nvPr>
            <p:ph idx="1"/>
          </p:nvPr>
        </p:nvSpPr>
        <p:spPr>
          <a:xfrm>
            <a:off x="1266613" y="5694907"/>
            <a:ext cx="10058400" cy="584101"/>
          </a:xfrm>
        </p:spPr>
        <p:txBody>
          <a:bodyPr>
            <a:normAutofit/>
          </a:bodyPr>
          <a:lstStyle/>
          <a:p>
            <a:pPr marL="0" indent="0">
              <a:buNone/>
            </a:pPr>
            <a:r>
              <a:rPr lang="en-AU" sz="1600" dirty="0" err="1">
                <a:solidFill>
                  <a:schemeClr val="tx1">
                    <a:lumMod val="85000"/>
                    <a:lumOff val="15000"/>
                  </a:schemeClr>
                </a:solidFill>
                <a:latin typeface="Avenir Book" charset="0"/>
                <a:ea typeface="Avenir Book" charset="0"/>
                <a:cs typeface="Avenir Book" charset="0"/>
              </a:rPr>
              <a:t>Zisook</a:t>
            </a:r>
            <a:r>
              <a:rPr lang="en-AU" sz="1600" dirty="0">
                <a:solidFill>
                  <a:schemeClr val="tx1">
                    <a:lumMod val="85000"/>
                    <a:lumOff val="15000"/>
                  </a:schemeClr>
                </a:solidFill>
                <a:latin typeface="Avenir Book" charset="0"/>
                <a:ea typeface="Avenir Book" charset="0"/>
                <a:cs typeface="Avenir Book" charset="0"/>
              </a:rPr>
              <a:t> et al. 2007. </a:t>
            </a:r>
            <a:r>
              <a:rPr lang="en-US" sz="1600" dirty="0">
                <a:solidFill>
                  <a:schemeClr val="tx1">
                    <a:lumMod val="85000"/>
                    <a:lumOff val="15000"/>
                  </a:schemeClr>
                </a:solidFill>
                <a:latin typeface="Avenir Book" charset="0"/>
                <a:ea typeface="Avenir Book" charset="0"/>
                <a:cs typeface="Avenir Book" charset="0"/>
              </a:rPr>
              <a:t>Effect of Age at Onset on the Course of Major Depressive Disorder. </a:t>
            </a:r>
            <a:r>
              <a:rPr lang="en-AU" sz="1600" dirty="0">
                <a:solidFill>
                  <a:schemeClr val="tx1">
                    <a:lumMod val="85000"/>
                    <a:lumOff val="15000"/>
                  </a:schemeClr>
                </a:solidFill>
                <a:latin typeface="Avenir Book" charset="0"/>
                <a:ea typeface="Avenir Book" charset="0"/>
                <a:cs typeface="Avenir Book" charset="0"/>
              </a:rPr>
              <a:t>Am J Psychiatry, 164:1539-1546</a:t>
            </a:r>
          </a:p>
        </p:txBody>
      </p:sp>
      <p:sp>
        <p:nvSpPr>
          <p:cNvPr id="6" name="TextBox 5"/>
          <p:cNvSpPr txBox="1"/>
          <p:nvPr/>
        </p:nvSpPr>
        <p:spPr>
          <a:xfrm>
            <a:off x="2274051" y="1807159"/>
            <a:ext cx="7704856" cy="830997"/>
          </a:xfrm>
          <a:prstGeom prst="rect">
            <a:avLst/>
          </a:prstGeom>
          <a:noFill/>
        </p:spPr>
        <p:txBody>
          <a:bodyPr wrap="square" rtlCol="0">
            <a:spAutoFit/>
          </a:bodyPr>
          <a:lstStyle/>
          <a:p>
            <a:pPr algn="ctr"/>
            <a:r>
              <a:rPr lang="en-AU" sz="2400" dirty="0">
                <a:solidFill>
                  <a:schemeClr val="tx1">
                    <a:lumMod val="85000"/>
                    <a:lumOff val="15000"/>
                  </a:schemeClr>
                </a:solidFill>
                <a:latin typeface="Avenir Book" charset="0"/>
                <a:ea typeface="Avenir Book" charset="0"/>
                <a:cs typeface="Avenir Book" charset="0"/>
              </a:rPr>
              <a:t>17%-22.6% of adolescents experience a depressive episode by age 18 </a:t>
            </a:r>
          </a:p>
        </p:txBody>
      </p:sp>
      <p:graphicFrame>
        <p:nvGraphicFramePr>
          <p:cNvPr id="7" name="Chart 6"/>
          <p:cNvGraphicFramePr>
            <a:graphicFrameLocks/>
          </p:cNvGraphicFramePr>
          <p:nvPr/>
        </p:nvGraphicFramePr>
        <p:xfrm>
          <a:off x="1097278" y="2516178"/>
          <a:ext cx="10058401" cy="3147483"/>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3188565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r="24778"/>
          <a:stretch/>
        </p:blipFill>
        <p:spPr>
          <a:xfrm>
            <a:off x="1097280" y="1855894"/>
            <a:ext cx="6878320" cy="4426373"/>
          </a:xfrm>
          <a:prstGeom prst="rect">
            <a:avLst/>
          </a:prstGeom>
        </p:spPr>
      </p:pic>
      <p:sp>
        <p:nvSpPr>
          <p:cNvPr id="3" name="Title 2"/>
          <p:cNvSpPr>
            <a:spLocks noGrp="1"/>
          </p:cNvSpPr>
          <p:nvPr>
            <p:ph type="title"/>
          </p:nvPr>
        </p:nvSpPr>
        <p:spPr/>
        <p:txBody>
          <a:bodyPr>
            <a:normAutofit/>
          </a:bodyPr>
          <a:lstStyle/>
          <a:p>
            <a:r>
              <a:rPr lang="en-US" sz="4400" dirty="0">
                <a:solidFill>
                  <a:schemeClr val="tx1">
                    <a:lumMod val="85000"/>
                    <a:lumOff val="15000"/>
                  </a:schemeClr>
                </a:solidFill>
              </a:rPr>
              <a:t>Adolescence: A Key Phase of Life for Health Across the Lifespan</a:t>
            </a:r>
          </a:p>
        </p:txBody>
      </p:sp>
      <p:sp>
        <p:nvSpPr>
          <p:cNvPr id="6" name="Rectangle 5"/>
          <p:cNvSpPr/>
          <p:nvPr/>
        </p:nvSpPr>
        <p:spPr>
          <a:xfrm>
            <a:off x="6417733" y="1855894"/>
            <a:ext cx="1557867" cy="21111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rotWithShape="1">
          <a:blip r:embed="rId2"/>
          <a:srcRect l="57815" b="51726"/>
          <a:stretch/>
        </p:blipFill>
        <p:spPr>
          <a:xfrm>
            <a:off x="7298266" y="1871778"/>
            <a:ext cx="3857414" cy="2510367"/>
          </a:xfrm>
          <a:prstGeom prst="rect">
            <a:avLst/>
          </a:prstGeom>
        </p:spPr>
      </p:pic>
    </p:spTree>
    <p:extLst>
      <p:ext uri="{BB962C8B-B14F-4D97-AF65-F5344CB8AC3E}">
        <p14:creationId xmlns:p14="http://schemas.microsoft.com/office/powerpoint/2010/main" val="15646177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798786" y="719668"/>
            <a:ext cx="8743306" cy="5327952"/>
          </a:xfrm>
          <a:prstGeom prst="rect">
            <a:avLst/>
          </a:prstGeom>
        </p:spPr>
      </p:pic>
    </p:spTree>
    <p:extLst>
      <p:ext uri="{BB962C8B-B14F-4D97-AF65-F5344CB8AC3E}">
        <p14:creationId xmlns:p14="http://schemas.microsoft.com/office/powerpoint/2010/main" val="29675931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5" name="Picture 17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378200" y="0"/>
            <a:ext cx="5424488" cy="6858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TextBox 1"/>
          <p:cNvSpPr txBox="1"/>
          <p:nvPr/>
        </p:nvSpPr>
        <p:spPr>
          <a:xfrm>
            <a:off x="8186391" y="6324600"/>
            <a:ext cx="2209259" cy="369332"/>
          </a:xfrm>
          <a:prstGeom prst="rect">
            <a:avLst/>
          </a:prstGeom>
          <a:noFill/>
        </p:spPr>
        <p:txBody>
          <a:bodyPr wrap="none" rtlCol="0">
            <a:spAutoFit/>
          </a:bodyPr>
          <a:lstStyle/>
          <a:p>
            <a:r>
              <a:rPr lang="en-US" i="1" dirty="0"/>
              <a:t>From Tom </a:t>
            </a:r>
            <a:r>
              <a:rPr lang="en-US" i="1" dirty="0" err="1"/>
              <a:t>Hollenstein</a:t>
            </a:r>
            <a:endParaRPr lang="en-US" i="1" dirty="0"/>
          </a:p>
        </p:txBody>
      </p:sp>
    </p:spTree>
    <p:extLst>
      <p:ext uri="{BB962C8B-B14F-4D97-AF65-F5344CB8AC3E}">
        <p14:creationId xmlns:p14="http://schemas.microsoft.com/office/powerpoint/2010/main" val="23025828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6A48C-7C86-A949-A5AA-B264C943A2E5}"/>
              </a:ext>
            </a:extLst>
          </p:cNvPr>
          <p:cNvSpPr>
            <a:spLocks noGrp="1"/>
          </p:cNvSpPr>
          <p:nvPr>
            <p:ph type="title"/>
          </p:nvPr>
        </p:nvSpPr>
        <p:spPr/>
        <p:txBody>
          <a:bodyPr>
            <a:normAutofit fontScale="90000"/>
          </a:bodyPr>
          <a:lstStyle/>
          <a:p>
            <a:r>
              <a:rPr lang="en-US" dirty="0"/>
              <a:t>Temporal relationships between brain development and adolescent mental Health</a:t>
            </a:r>
          </a:p>
        </p:txBody>
      </p:sp>
      <p:sp>
        <p:nvSpPr>
          <p:cNvPr id="3" name="Content Placeholder 2">
            <a:extLst>
              <a:ext uri="{FF2B5EF4-FFF2-40B4-BE49-F238E27FC236}">
                <a16:creationId xmlns:a16="http://schemas.microsoft.com/office/drawing/2014/main" id="{2581429D-CAA6-1C4E-9866-D5BE06B6D7B2}"/>
              </a:ext>
            </a:extLst>
          </p:cNvPr>
          <p:cNvSpPr>
            <a:spLocks noGrp="1"/>
          </p:cNvSpPr>
          <p:nvPr>
            <p:ph idx="1"/>
          </p:nvPr>
        </p:nvSpPr>
        <p:spPr/>
        <p:txBody>
          <a:bodyPr>
            <a:normAutofit/>
          </a:bodyPr>
          <a:lstStyle/>
          <a:p>
            <a:r>
              <a:rPr lang="en-US" sz="3200" dirty="0"/>
              <a:t>Cross-sectional association</a:t>
            </a:r>
          </a:p>
          <a:p>
            <a:r>
              <a:rPr lang="en-US" sz="3200" dirty="0"/>
              <a:t>Covariate (state)</a:t>
            </a:r>
          </a:p>
          <a:p>
            <a:r>
              <a:rPr lang="en-US" sz="3200" dirty="0"/>
              <a:t>Predictor </a:t>
            </a:r>
          </a:p>
          <a:p>
            <a:pPr lvl="1"/>
            <a:r>
              <a:rPr lang="en-US" sz="3200" dirty="0"/>
              <a:t>Individual difference (intercept)</a:t>
            </a:r>
          </a:p>
          <a:p>
            <a:pPr lvl="1"/>
            <a:r>
              <a:rPr lang="en-US" sz="3200" dirty="0"/>
              <a:t>Developmental process (slope)</a:t>
            </a:r>
          </a:p>
          <a:p>
            <a:r>
              <a:rPr lang="en-US" sz="3200" dirty="0"/>
              <a:t>Scar</a:t>
            </a:r>
          </a:p>
        </p:txBody>
      </p:sp>
    </p:spTree>
    <p:extLst>
      <p:ext uri="{BB962C8B-B14F-4D97-AF65-F5344CB8AC3E}">
        <p14:creationId xmlns:p14="http://schemas.microsoft.com/office/powerpoint/2010/main" val="36939351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DB067B-F34A-3248-BDD4-A3D6B0695855}"/>
              </a:ext>
            </a:extLst>
          </p:cNvPr>
          <p:cNvSpPr>
            <a:spLocks noGrp="1"/>
          </p:cNvSpPr>
          <p:nvPr>
            <p:ph type="title"/>
          </p:nvPr>
        </p:nvSpPr>
        <p:spPr/>
        <p:txBody>
          <a:bodyPr/>
          <a:lstStyle/>
          <a:p>
            <a:r>
              <a:rPr lang="en-US" dirty="0"/>
              <a:t>Development fast and slow</a:t>
            </a:r>
          </a:p>
        </p:txBody>
      </p:sp>
      <p:sp>
        <p:nvSpPr>
          <p:cNvPr id="3" name="Content Placeholder 2">
            <a:extLst>
              <a:ext uri="{FF2B5EF4-FFF2-40B4-BE49-F238E27FC236}">
                <a16:creationId xmlns:a16="http://schemas.microsoft.com/office/drawing/2014/main" id="{8FFFC8A7-4483-6944-BFB5-E5C620C95495}"/>
              </a:ext>
            </a:extLst>
          </p:cNvPr>
          <p:cNvSpPr>
            <a:spLocks noGrp="1"/>
          </p:cNvSpPr>
          <p:nvPr>
            <p:ph sz="half" idx="1"/>
          </p:nvPr>
        </p:nvSpPr>
        <p:spPr/>
        <p:txBody>
          <a:bodyPr>
            <a:normAutofit/>
          </a:bodyPr>
          <a:lstStyle/>
          <a:p>
            <a:r>
              <a:rPr lang="en-US" dirty="0"/>
              <a:t>How does abnormal maturation confer risk?</a:t>
            </a:r>
          </a:p>
          <a:p>
            <a:r>
              <a:rPr lang="en-US" dirty="0"/>
              <a:t>Advanced maturation could be a risk or protective factor:</a:t>
            </a:r>
          </a:p>
          <a:p>
            <a:pPr lvl="1"/>
            <a:r>
              <a:rPr lang="en-US" dirty="0"/>
              <a:t>Risk factor</a:t>
            </a:r>
          </a:p>
          <a:p>
            <a:pPr lvl="2"/>
            <a:r>
              <a:rPr lang="en-US" dirty="0"/>
              <a:t>Moving to a developmental phase before the previous one is complete (The “</a:t>
            </a:r>
            <a:r>
              <a:rPr lang="en-US" i="1" dirty="0"/>
              <a:t>Big” </a:t>
            </a:r>
            <a:r>
              <a:rPr lang="en-US" dirty="0"/>
              <a:t>effect)</a:t>
            </a:r>
          </a:p>
          <a:p>
            <a:pPr lvl="2"/>
            <a:r>
              <a:rPr lang="en-US" dirty="0"/>
              <a:t>One aspect of advanced development could place other aspects of on time development at risk (</a:t>
            </a:r>
            <a:r>
              <a:rPr lang="en-US" i="1" dirty="0"/>
              <a:t>Doogie Howser effect</a:t>
            </a:r>
            <a:r>
              <a:rPr lang="en-US" dirty="0"/>
              <a:t>)</a:t>
            </a:r>
          </a:p>
          <a:p>
            <a:pPr lvl="1"/>
            <a:r>
              <a:rPr lang="en-US" dirty="0"/>
              <a:t>Protective factor</a:t>
            </a:r>
          </a:p>
          <a:p>
            <a:pPr lvl="2"/>
            <a:r>
              <a:rPr lang="en-US" dirty="0"/>
              <a:t>Advanced maturation could provide enhanced skills compared to peers (</a:t>
            </a:r>
            <a:r>
              <a:rPr lang="en-US" i="1" dirty="0"/>
              <a:t>Ferris </a:t>
            </a:r>
            <a:r>
              <a:rPr lang="en-US" i="1" dirty="0" err="1"/>
              <a:t>Beuller</a:t>
            </a:r>
            <a:r>
              <a:rPr lang="en-US" i="1" dirty="0"/>
              <a:t> effect</a:t>
            </a:r>
            <a:r>
              <a:rPr lang="en-US" dirty="0"/>
              <a:t>)</a:t>
            </a:r>
          </a:p>
        </p:txBody>
      </p:sp>
      <p:pic>
        <p:nvPicPr>
          <p:cNvPr id="5" name="Picture 4">
            <a:extLst>
              <a:ext uri="{FF2B5EF4-FFF2-40B4-BE49-F238E27FC236}">
                <a16:creationId xmlns:a16="http://schemas.microsoft.com/office/drawing/2014/main" id="{ACA56D50-3615-9446-84E4-74590F113717}"/>
              </a:ext>
            </a:extLst>
          </p:cNvPr>
          <p:cNvPicPr>
            <a:picLocks noChangeAspect="1"/>
          </p:cNvPicPr>
          <p:nvPr/>
        </p:nvPicPr>
        <p:blipFill>
          <a:blip r:embed="rId2"/>
          <a:stretch>
            <a:fillRect/>
          </a:stretch>
        </p:blipFill>
        <p:spPr>
          <a:xfrm>
            <a:off x="6322883" y="2243433"/>
            <a:ext cx="1879600" cy="2819400"/>
          </a:xfrm>
          <a:prstGeom prst="rect">
            <a:avLst/>
          </a:prstGeom>
        </p:spPr>
      </p:pic>
      <p:pic>
        <p:nvPicPr>
          <p:cNvPr id="6" name="Picture 5">
            <a:extLst>
              <a:ext uri="{FF2B5EF4-FFF2-40B4-BE49-F238E27FC236}">
                <a16:creationId xmlns:a16="http://schemas.microsoft.com/office/drawing/2014/main" id="{5FE4ED7F-5A03-CA41-ABC6-996FC9AFA9EB}"/>
              </a:ext>
            </a:extLst>
          </p:cNvPr>
          <p:cNvPicPr>
            <a:picLocks noChangeAspect="1"/>
          </p:cNvPicPr>
          <p:nvPr/>
        </p:nvPicPr>
        <p:blipFill>
          <a:blip r:embed="rId3"/>
          <a:stretch>
            <a:fillRect/>
          </a:stretch>
        </p:blipFill>
        <p:spPr>
          <a:xfrm>
            <a:off x="8202483" y="4139394"/>
            <a:ext cx="3747003" cy="1962493"/>
          </a:xfrm>
          <a:prstGeom prst="rect">
            <a:avLst/>
          </a:prstGeom>
        </p:spPr>
      </p:pic>
      <p:pic>
        <p:nvPicPr>
          <p:cNvPr id="7" name="Picture 6">
            <a:extLst>
              <a:ext uri="{FF2B5EF4-FFF2-40B4-BE49-F238E27FC236}">
                <a16:creationId xmlns:a16="http://schemas.microsoft.com/office/drawing/2014/main" id="{08DF247F-70CB-2440-A532-8E44BF90B53D}"/>
              </a:ext>
            </a:extLst>
          </p:cNvPr>
          <p:cNvPicPr>
            <a:picLocks noChangeAspect="1"/>
          </p:cNvPicPr>
          <p:nvPr/>
        </p:nvPicPr>
        <p:blipFill>
          <a:blip r:embed="rId4"/>
          <a:stretch>
            <a:fillRect/>
          </a:stretch>
        </p:blipFill>
        <p:spPr>
          <a:xfrm>
            <a:off x="8392033" y="1613490"/>
            <a:ext cx="3367903" cy="1815510"/>
          </a:xfrm>
          <a:prstGeom prst="rect">
            <a:avLst/>
          </a:prstGeom>
        </p:spPr>
      </p:pic>
    </p:spTree>
    <p:extLst>
      <p:ext uri="{BB962C8B-B14F-4D97-AF65-F5344CB8AC3E}">
        <p14:creationId xmlns:p14="http://schemas.microsoft.com/office/powerpoint/2010/main" val="8780010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DB067B-F34A-3248-BDD4-A3D6B0695855}"/>
              </a:ext>
            </a:extLst>
          </p:cNvPr>
          <p:cNvSpPr>
            <a:spLocks noGrp="1"/>
          </p:cNvSpPr>
          <p:nvPr>
            <p:ph type="title"/>
          </p:nvPr>
        </p:nvSpPr>
        <p:spPr/>
        <p:txBody>
          <a:bodyPr/>
          <a:lstStyle/>
          <a:p>
            <a:r>
              <a:rPr lang="en-US" dirty="0"/>
              <a:t>Development fast and slow</a:t>
            </a:r>
          </a:p>
        </p:txBody>
      </p:sp>
      <p:sp>
        <p:nvSpPr>
          <p:cNvPr id="3" name="Content Placeholder 2">
            <a:extLst>
              <a:ext uri="{FF2B5EF4-FFF2-40B4-BE49-F238E27FC236}">
                <a16:creationId xmlns:a16="http://schemas.microsoft.com/office/drawing/2014/main" id="{8FFFC8A7-4483-6944-BFB5-E5C620C95495}"/>
              </a:ext>
            </a:extLst>
          </p:cNvPr>
          <p:cNvSpPr>
            <a:spLocks noGrp="1"/>
          </p:cNvSpPr>
          <p:nvPr>
            <p:ph sz="half" idx="1"/>
          </p:nvPr>
        </p:nvSpPr>
        <p:spPr/>
        <p:txBody>
          <a:bodyPr>
            <a:noAutofit/>
          </a:bodyPr>
          <a:lstStyle/>
          <a:p>
            <a:r>
              <a:rPr lang="en-US" sz="2400" dirty="0"/>
              <a:t>Delayed maturation could be a risk or protective factor:</a:t>
            </a:r>
          </a:p>
          <a:p>
            <a:pPr lvl="1"/>
            <a:r>
              <a:rPr lang="en-US" sz="2400" dirty="0"/>
              <a:t>Risk factor</a:t>
            </a:r>
          </a:p>
          <a:p>
            <a:pPr lvl="2"/>
            <a:r>
              <a:rPr lang="en-US" sz="2400" dirty="0"/>
              <a:t>Poorer developmental capacities than peers (e.g., poorer self regulation) (Sean Penn Effect)</a:t>
            </a:r>
          </a:p>
          <a:p>
            <a:pPr lvl="1"/>
            <a:r>
              <a:rPr lang="en-US" sz="2400" dirty="0"/>
              <a:t>Protective factor</a:t>
            </a:r>
          </a:p>
          <a:p>
            <a:pPr lvl="2"/>
            <a:r>
              <a:rPr lang="en-US" sz="2400" dirty="0"/>
              <a:t>Delayed entry into risky contexts (e.g., peer contexts) (Revenge of the Nerds)</a:t>
            </a:r>
          </a:p>
        </p:txBody>
      </p:sp>
      <p:pic>
        <p:nvPicPr>
          <p:cNvPr id="6" name="Picture 5">
            <a:extLst>
              <a:ext uri="{FF2B5EF4-FFF2-40B4-BE49-F238E27FC236}">
                <a16:creationId xmlns:a16="http://schemas.microsoft.com/office/drawing/2014/main" id="{CD3198CC-1A36-3F4B-9725-295CAD4CA272}"/>
              </a:ext>
            </a:extLst>
          </p:cNvPr>
          <p:cNvPicPr>
            <a:picLocks noChangeAspect="1"/>
          </p:cNvPicPr>
          <p:nvPr/>
        </p:nvPicPr>
        <p:blipFill>
          <a:blip r:embed="rId2"/>
          <a:stretch>
            <a:fillRect/>
          </a:stretch>
        </p:blipFill>
        <p:spPr>
          <a:xfrm>
            <a:off x="8870298" y="3069734"/>
            <a:ext cx="2946486" cy="2946486"/>
          </a:xfrm>
          <a:prstGeom prst="rect">
            <a:avLst/>
          </a:prstGeom>
        </p:spPr>
      </p:pic>
      <p:pic>
        <p:nvPicPr>
          <p:cNvPr id="7" name="Picture 6">
            <a:extLst>
              <a:ext uri="{FF2B5EF4-FFF2-40B4-BE49-F238E27FC236}">
                <a16:creationId xmlns:a16="http://schemas.microsoft.com/office/drawing/2014/main" id="{A33D225B-B2E2-694F-988B-5272A2CD1ABF}"/>
              </a:ext>
            </a:extLst>
          </p:cNvPr>
          <p:cNvPicPr>
            <a:picLocks noChangeAspect="1"/>
          </p:cNvPicPr>
          <p:nvPr/>
        </p:nvPicPr>
        <p:blipFill>
          <a:blip r:embed="rId3"/>
          <a:stretch>
            <a:fillRect/>
          </a:stretch>
        </p:blipFill>
        <p:spPr>
          <a:xfrm>
            <a:off x="6096000" y="2015634"/>
            <a:ext cx="3175000" cy="2108200"/>
          </a:xfrm>
          <a:prstGeom prst="rect">
            <a:avLst/>
          </a:prstGeom>
        </p:spPr>
      </p:pic>
    </p:spTree>
    <p:extLst>
      <p:ext uri="{BB962C8B-B14F-4D97-AF65-F5344CB8AC3E}">
        <p14:creationId xmlns:p14="http://schemas.microsoft.com/office/powerpoint/2010/main" val="4225955321"/>
      </p:ext>
    </p:extLst>
  </p:cSld>
  <p:clrMapOvr>
    <a:masterClrMapping/>
  </p:clrMapOvr>
</p:sld>
</file>

<file path=ppt/theme/theme1.xml><?xml version="1.0" encoding="utf-8"?>
<a:theme xmlns:a="http://schemas.openxmlformats.org/drawingml/2006/main" name="Retrospect">
  <a:themeElements>
    <a:clrScheme name="Retrospect">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6B9F25"/>
      </a:hlink>
      <a:folHlink>
        <a:srgbClr val="B26B02"/>
      </a:folHlink>
    </a:clrScheme>
    <a:fontScheme name="Corbel">
      <a:maj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D26EA377-59BD-4C9C-9D94-EE8416EE4C7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Retrospect</Template>
  <TotalTime>23367</TotalTime>
  <Words>574</Words>
  <Application>Microsoft Office PowerPoint</Application>
  <PresentationFormat>Widescreen</PresentationFormat>
  <Paragraphs>60</Paragraphs>
  <Slides>18</Slides>
  <Notes>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Arial</vt:lpstr>
      <vt:lpstr>Avenir Book</vt:lpstr>
      <vt:lpstr>Calibri</vt:lpstr>
      <vt:lpstr>Corbel</vt:lpstr>
      <vt:lpstr>Retrospect</vt:lpstr>
      <vt:lpstr>Models of Brain Development and Psychopathology</vt:lpstr>
      <vt:lpstr>Adolescence: A Key Phase of Life for Health</vt:lpstr>
      <vt:lpstr>Adolescence: A Key Phase of Life for Health</vt:lpstr>
      <vt:lpstr>Adolescence: A Key Phase of Life for Health Across the Lifespan</vt:lpstr>
      <vt:lpstr>PowerPoint Presentation</vt:lpstr>
      <vt:lpstr>PowerPoint Presentation</vt:lpstr>
      <vt:lpstr>Temporal relationships between brain development and adolescent mental Health</vt:lpstr>
      <vt:lpstr>Development fast and slow</vt:lpstr>
      <vt:lpstr>Development fast and slow</vt:lpstr>
      <vt:lpstr>Relationship between brain development and other risk factors (e.g., genetic, environmental)</vt:lpstr>
      <vt:lpstr>PowerPoint Presentation</vt:lpstr>
      <vt:lpstr>Example of brain measures as a mediator</vt:lpstr>
      <vt:lpstr>PowerPoint Presentation</vt:lpstr>
      <vt:lpstr>Significant clusters representing positive correlation (top row) and negative correlation (bottom row) with the whole amygdala seed </vt:lpstr>
      <vt:lpstr>Association between amygdala connectivity and maternal aggressive behavior </vt:lpstr>
      <vt:lpstr>Association between CM amygdala connectivity and maternal aggressive behavior  </vt:lpstr>
      <vt:lpstr>Association between maternal aggression and adolescent onset MDD was mediated through whole amygdala-temporal/insula cortex connectivity</vt:lpstr>
      <vt:lpstr>Association between maternal aggression and adolescent onset MDD was mediated through CM amygdala-temporal/insula cortex connectivity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here</dc:title>
  <dc:creator>User</dc:creator>
  <cp:lastModifiedBy>Samantha Chavez</cp:lastModifiedBy>
  <cp:revision>964</cp:revision>
  <cp:lastPrinted>2016-02-10T15:27:27Z</cp:lastPrinted>
  <dcterms:created xsi:type="dcterms:W3CDTF">2012-06-19T07:38:26Z</dcterms:created>
  <dcterms:modified xsi:type="dcterms:W3CDTF">2020-01-22T19:19:26Z</dcterms:modified>
</cp:coreProperties>
</file>